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82"/>
  </p:notesMasterIdLst>
  <p:handoutMasterIdLst>
    <p:handoutMasterId r:id="rId83"/>
  </p:handoutMasterIdLst>
  <p:sldIdLst>
    <p:sldId id="471" r:id="rId2"/>
    <p:sldId id="478" r:id="rId3"/>
    <p:sldId id="744" r:id="rId4"/>
    <p:sldId id="743" r:id="rId5"/>
    <p:sldId id="545" r:id="rId6"/>
    <p:sldId id="549" r:id="rId7"/>
    <p:sldId id="700" r:id="rId8"/>
    <p:sldId id="701" r:id="rId9"/>
    <p:sldId id="702" r:id="rId10"/>
    <p:sldId id="703" r:id="rId11"/>
    <p:sldId id="704" r:id="rId12"/>
    <p:sldId id="706" r:id="rId13"/>
    <p:sldId id="705" r:id="rId14"/>
    <p:sldId id="707" r:id="rId15"/>
    <p:sldId id="709" r:id="rId16"/>
    <p:sldId id="710" r:id="rId17"/>
    <p:sldId id="742" r:id="rId18"/>
    <p:sldId id="716" r:id="rId19"/>
    <p:sldId id="699" r:id="rId20"/>
    <p:sldId id="719" r:id="rId21"/>
    <p:sldId id="723" r:id="rId22"/>
    <p:sldId id="732" r:id="rId23"/>
    <p:sldId id="737" r:id="rId24"/>
    <p:sldId id="741" r:id="rId25"/>
    <p:sldId id="698" r:id="rId26"/>
    <p:sldId id="628" r:id="rId27"/>
    <p:sldId id="747" r:id="rId28"/>
    <p:sldId id="746" r:id="rId29"/>
    <p:sldId id="748" r:id="rId30"/>
    <p:sldId id="677" r:id="rId31"/>
    <p:sldId id="678" r:id="rId32"/>
    <p:sldId id="749" r:id="rId33"/>
    <p:sldId id="268" r:id="rId34"/>
    <p:sldId id="679" r:id="rId35"/>
    <p:sldId id="645" r:id="rId36"/>
    <p:sldId id="257" r:id="rId37"/>
    <p:sldId id="259" r:id="rId38"/>
    <p:sldId id="750" r:id="rId39"/>
    <p:sldId id="646" r:id="rId40"/>
    <p:sldId id="647" r:id="rId41"/>
    <p:sldId id="754" r:id="rId42"/>
    <p:sldId id="758" r:id="rId43"/>
    <p:sldId id="760" r:id="rId44"/>
    <p:sldId id="762" r:id="rId45"/>
    <p:sldId id="774" r:id="rId46"/>
    <p:sldId id="766" r:id="rId47"/>
    <p:sldId id="770" r:id="rId48"/>
    <p:sldId id="776" r:id="rId49"/>
    <p:sldId id="810" r:id="rId50"/>
    <p:sldId id="811" r:id="rId51"/>
    <p:sldId id="812" r:id="rId52"/>
    <p:sldId id="828" r:id="rId53"/>
    <p:sldId id="816" r:id="rId54"/>
    <p:sldId id="817" r:id="rId55"/>
    <p:sldId id="818" r:id="rId56"/>
    <p:sldId id="829" r:id="rId57"/>
    <p:sldId id="819" r:id="rId58"/>
    <p:sldId id="820" r:id="rId59"/>
    <p:sldId id="821" r:id="rId60"/>
    <p:sldId id="822" r:id="rId61"/>
    <p:sldId id="830" r:id="rId62"/>
    <p:sldId id="831" r:id="rId63"/>
    <p:sldId id="832" r:id="rId64"/>
    <p:sldId id="833" r:id="rId65"/>
    <p:sldId id="823" r:id="rId66"/>
    <p:sldId id="824" r:id="rId67"/>
    <p:sldId id="825" r:id="rId68"/>
    <p:sldId id="834" r:id="rId69"/>
    <p:sldId id="835" r:id="rId70"/>
    <p:sldId id="836" r:id="rId71"/>
    <p:sldId id="826" r:id="rId72"/>
    <p:sldId id="827" r:id="rId73"/>
    <p:sldId id="837" r:id="rId74"/>
    <p:sldId id="654" r:id="rId75"/>
    <p:sldId id="666" r:id="rId76"/>
    <p:sldId id="667" r:id="rId77"/>
    <p:sldId id="662" r:id="rId78"/>
    <p:sldId id="684" r:id="rId79"/>
    <p:sldId id="665" r:id="rId80"/>
    <p:sldId id="661" r:id="rId8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J" initials="lJ" lastIdx="1" clrIdx="0">
    <p:extLst>
      <p:ext uri="{19B8F6BF-5375-455C-9EA6-DF929625EA0E}">
        <p15:presenceInfo xmlns:p15="http://schemas.microsoft.com/office/powerpoint/2012/main" userId="fb64afa5ba73bc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9900"/>
    <a:srgbClr val="5088ED"/>
    <a:srgbClr val="72A0FF"/>
    <a:srgbClr val="FF0000"/>
    <a:srgbClr val="E5F2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1" autoAdjust="0"/>
    <p:restoredTop sz="94622" autoAdjust="0"/>
  </p:normalViewPr>
  <p:slideViewPr>
    <p:cSldViewPr snapToObjects="1">
      <p:cViewPr varScale="1">
        <p:scale>
          <a:sx n="65" d="100"/>
          <a:sy n="65" d="100"/>
        </p:scale>
        <p:origin x="80" y="128"/>
      </p:cViewPr>
      <p:guideLst>
        <p:guide orient="horz" pos="2160"/>
        <p:guide pos="3840"/>
      </p:guideLst>
    </p:cSldViewPr>
  </p:slideViewPr>
  <p:notesTextViewPr>
    <p:cViewPr>
      <p:scale>
        <a:sx n="100" d="100"/>
        <a:sy n="100" d="100"/>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上课</c:v>
                </c:pt>
              </c:strCache>
            </c:strRef>
          </c:tx>
          <c:spPr>
            <a:solidFill>
              <a:schemeClr val="accent1"/>
            </a:solidFill>
            <a:ln>
              <a:noFill/>
            </a:ln>
            <a:effectLst/>
          </c:spPr>
          <c:invertIfNegative val="0"/>
          <c:cat>
            <c:strRef>
              <c:f>Sheet1!$A$2</c:f>
              <c:strCache>
                <c:ptCount val="1"/>
                <c:pt idx="0">
                  <c:v>课时</c:v>
                </c:pt>
              </c:strCache>
            </c:strRef>
          </c:cat>
          <c:val>
            <c:numRef>
              <c:f>Sheet1!$B$2</c:f>
              <c:numCache>
                <c:formatCode>General</c:formatCode>
                <c:ptCount val="1"/>
                <c:pt idx="0">
                  <c:v>36</c:v>
                </c:pt>
              </c:numCache>
            </c:numRef>
          </c:val>
          <c:extLst>
            <c:ext xmlns:c16="http://schemas.microsoft.com/office/drawing/2014/chart" uri="{C3380CC4-5D6E-409C-BE32-E72D297353CC}">
              <c16:uniqueId val="{00000000-52AA-4C86-81E5-B57667E47759}"/>
            </c:ext>
          </c:extLst>
        </c:ser>
        <c:ser>
          <c:idx val="1"/>
          <c:order val="1"/>
          <c:tx>
            <c:strRef>
              <c:f>Sheet1!$C$1</c:f>
              <c:strCache>
                <c:ptCount val="1"/>
                <c:pt idx="0">
                  <c:v>上机</c:v>
                </c:pt>
              </c:strCache>
            </c:strRef>
          </c:tx>
          <c:spPr>
            <a:solidFill>
              <a:schemeClr val="accent2"/>
            </a:solidFill>
            <a:ln>
              <a:noFill/>
            </a:ln>
            <a:effectLst/>
          </c:spPr>
          <c:invertIfNegative val="0"/>
          <c:cat>
            <c:strRef>
              <c:f>Sheet1!$A$2</c:f>
              <c:strCache>
                <c:ptCount val="1"/>
                <c:pt idx="0">
                  <c:v>课时</c:v>
                </c:pt>
              </c:strCache>
            </c:strRef>
          </c:cat>
          <c:val>
            <c:numRef>
              <c:f>Sheet1!$C$2</c:f>
              <c:numCache>
                <c:formatCode>General</c:formatCode>
                <c:ptCount val="1"/>
                <c:pt idx="0">
                  <c:v>28</c:v>
                </c:pt>
              </c:numCache>
            </c:numRef>
          </c:val>
          <c:extLst>
            <c:ext xmlns:c16="http://schemas.microsoft.com/office/drawing/2014/chart" uri="{C3380CC4-5D6E-409C-BE32-E72D297353CC}">
              <c16:uniqueId val="{00000001-52AA-4C86-81E5-B57667E47759}"/>
            </c:ext>
          </c:extLst>
        </c:ser>
        <c:dLbls>
          <c:showLegendKey val="0"/>
          <c:showVal val="0"/>
          <c:showCatName val="0"/>
          <c:showSerName val="0"/>
          <c:showPercent val="0"/>
          <c:showBubbleSize val="0"/>
        </c:dLbls>
        <c:gapWidth val="150"/>
        <c:overlap val="100"/>
        <c:axId val="519302864"/>
        <c:axId val="519303184"/>
      </c:barChart>
      <c:catAx>
        <c:axId val="51930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3184"/>
        <c:crosses val="autoZero"/>
        <c:auto val="1"/>
        <c:lblAlgn val="ctr"/>
        <c:lblOffset val="100"/>
        <c:noMultiLvlLbl val="0"/>
      </c:catAx>
      <c:valAx>
        <c:axId val="5193031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28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3405273810156357"/>
          <c:y val="0.92039461636264386"/>
          <c:w val="0.76626014726028691"/>
          <c:h val="7.07454387852806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r>
              <a:rPr lang="zh-CN" sz="2400" dirty="0"/>
              <a:t>考核方式</a:t>
            </a:r>
          </a:p>
        </c:rich>
      </c:tx>
      <c:layout>
        <c:manualLayout>
          <c:xMode val="edge"/>
          <c:yMode val="edge"/>
          <c:x val="0.27696902663344247"/>
          <c:y val="0"/>
        </c:manualLayout>
      </c:layout>
      <c:overlay val="0"/>
      <c:spPr>
        <a:noFill/>
        <a:ln>
          <a:noFill/>
        </a:ln>
        <a:effectLst/>
      </c:spPr>
      <c:txPr>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FB6-4695-A807-051EB00EBAB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FB6-4695-A807-051EB00EBAB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FB6-4695-A807-051EB00EBAB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上课情况</c:v>
                </c:pt>
                <c:pt idx="1">
                  <c:v>程序作业</c:v>
                </c:pt>
                <c:pt idx="2">
                  <c:v>考试成绩</c:v>
                </c:pt>
              </c:strCache>
            </c:strRef>
          </c:cat>
          <c:val>
            <c:numRef>
              <c:f>Sheet1!$B$2:$B$4</c:f>
              <c:numCache>
                <c:formatCode>0%</c:formatCode>
                <c:ptCount val="3"/>
                <c:pt idx="0">
                  <c:v>0.2</c:v>
                </c:pt>
                <c:pt idx="1">
                  <c:v>0.3</c:v>
                </c:pt>
                <c:pt idx="2">
                  <c:v>0.5</c:v>
                </c:pt>
              </c:numCache>
            </c:numRef>
          </c:val>
          <c:extLst>
            <c:ext xmlns:c16="http://schemas.microsoft.com/office/drawing/2014/chart" uri="{C3380CC4-5D6E-409C-BE32-E72D297353CC}">
              <c16:uniqueId val="{00000006-7FB6-4695-A807-051EB00EBAB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4770222219951643"/>
          <c:y val="0.1237659199482886"/>
          <c:w val="0.85229777780048355"/>
          <c:h val="9.32038696037140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381827-0541-4F39-8962-A2A4F4ABC81F}"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zh-CN" altLang="en-US"/>
        </a:p>
      </dgm:t>
    </dgm:pt>
    <dgm:pt modelId="{96D032C5-041B-4B67-95DE-38481C82C567}">
      <dgm:prSet phldrT="[文本]"/>
      <dgm:spPr/>
      <dgm:t>
        <a:bodyPr/>
        <a:lstStyle/>
        <a:p>
          <a:r>
            <a:rPr lang="zh-CN" altLang="en-US" dirty="0"/>
            <a:t>问题的界定和流动区域的几何描述</a:t>
          </a:r>
          <a:endParaRPr lang="en-US" altLang="zh-CN" dirty="0"/>
        </a:p>
      </dgm:t>
    </dgm:pt>
    <dgm:pt modelId="{2769372E-9B23-4F19-BD07-B46FA0B77756}" type="parTrans" cxnId="{6FC642CE-C1BF-420E-810C-96A3BC061FE2}">
      <dgm:prSet/>
      <dgm:spPr/>
      <dgm:t>
        <a:bodyPr/>
        <a:lstStyle/>
        <a:p>
          <a:endParaRPr lang="zh-CN" altLang="en-US"/>
        </a:p>
      </dgm:t>
    </dgm:pt>
    <dgm:pt modelId="{85EF4D68-B778-401D-9460-222C0F44511D}" type="sibTrans" cxnId="{6FC642CE-C1BF-420E-810C-96A3BC061FE2}">
      <dgm:prSet/>
      <dgm:spPr/>
      <dgm:t>
        <a:bodyPr/>
        <a:lstStyle/>
        <a:p>
          <a:endParaRPr lang="zh-CN" altLang="en-US"/>
        </a:p>
      </dgm:t>
    </dgm:pt>
    <dgm:pt modelId="{E06F5855-9B3D-4D0D-9BA2-8EDB74A5D869}">
      <dgm:prSet phldrT="[文本]"/>
      <dgm:spPr/>
      <dgm:t>
        <a:bodyPr/>
        <a:lstStyle/>
        <a:p>
          <a:r>
            <a:rPr lang="zh-CN" altLang="en-US" dirty="0"/>
            <a:t>选择控制方程和边界条件</a:t>
          </a:r>
          <a:endParaRPr lang="en-US" altLang="zh-CN" dirty="0"/>
        </a:p>
        <a:p>
          <a:endParaRPr lang="zh-CN" altLang="en-US" dirty="0"/>
        </a:p>
      </dgm:t>
    </dgm:pt>
    <dgm:pt modelId="{AB95AF99-4AC5-4C9A-84B8-DECFC6DA17AF}" type="parTrans" cxnId="{65658A8F-FE8A-4BC1-BA38-CD7F3DC7CE28}">
      <dgm:prSet/>
      <dgm:spPr/>
      <dgm:t>
        <a:bodyPr/>
        <a:lstStyle/>
        <a:p>
          <a:endParaRPr lang="zh-CN" altLang="en-US"/>
        </a:p>
      </dgm:t>
    </dgm:pt>
    <dgm:pt modelId="{8B7B831B-CAE2-45D3-9D06-1F65FD752F33}" type="sibTrans" cxnId="{65658A8F-FE8A-4BC1-BA38-CD7F3DC7CE28}">
      <dgm:prSet/>
      <dgm:spPr/>
      <dgm:t>
        <a:bodyPr/>
        <a:lstStyle/>
        <a:p>
          <a:endParaRPr lang="zh-CN" altLang="en-US"/>
        </a:p>
      </dgm:t>
    </dgm:pt>
    <dgm:pt modelId="{EAB1E872-03EA-44F1-ADF8-C4C4D914BF04}">
      <dgm:prSet phldrT="[文本]"/>
      <dgm:spPr/>
      <dgm:t>
        <a:bodyPr/>
        <a:lstStyle/>
        <a:p>
          <a:r>
            <a:rPr lang="zh-CN" altLang="en-US" dirty="0"/>
            <a:t>确定网格划分策略和数值方法</a:t>
          </a:r>
          <a:endParaRPr lang="en-US" altLang="zh-CN" dirty="0"/>
        </a:p>
        <a:p>
          <a:endParaRPr lang="zh-CN" altLang="en-US" dirty="0"/>
        </a:p>
      </dgm:t>
    </dgm:pt>
    <dgm:pt modelId="{C402E1ED-8238-4B3F-A54D-328AEA61F6EF}" type="parTrans" cxnId="{29234482-B06A-4FF7-AA5E-27CD547180BF}">
      <dgm:prSet/>
      <dgm:spPr/>
      <dgm:t>
        <a:bodyPr/>
        <a:lstStyle/>
        <a:p>
          <a:endParaRPr lang="zh-CN" altLang="en-US"/>
        </a:p>
      </dgm:t>
    </dgm:pt>
    <dgm:pt modelId="{67FED8A2-9614-43ED-8EBE-101D7AC4FD50}" type="sibTrans" cxnId="{29234482-B06A-4FF7-AA5E-27CD547180BF}">
      <dgm:prSet/>
      <dgm:spPr/>
      <dgm:t>
        <a:bodyPr/>
        <a:lstStyle/>
        <a:p>
          <a:endParaRPr lang="zh-CN" altLang="en-US"/>
        </a:p>
      </dgm:t>
    </dgm:pt>
    <dgm:pt modelId="{E0752416-9F23-47D1-BAEB-F59F1DDD25DE}">
      <dgm:prSet phldrT="[文本]"/>
      <dgm:spPr/>
      <dgm:t>
        <a:bodyPr/>
        <a:lstStyle/>
        <a:p>
          <a:r>
            <a:rPr lang="zh-CN" altLang="en-US" dirty="0"/>
            <a:t>程序设计和调试</a:t>
          </a:r>
          <a:endParaRPr lang="en-US" altLang="zh-CN" dirty="0"/>
        </a:p>
        <a:p>
          <a:endParaRPr lang="zh-CN" altLang="en-US" dirty="0"/>
        </a:p>
      </dgm:t>
    </dgm:pt>
    <dgm:pt modelId="{9B65550A-E5C3-47B8-8B8C-78AE24E96E4F}" type="parTrans" cxnId="{7EA41CAC-DA64-409A-8DA3-93AB83B42F38}">
      <dgm:prSet/>
      <dgm:spPr/>
      <dgm:t>
        <a:bodyPr/>
        <a:lstStyle/>
        <a:p>
          <a:endParaRPr lang="zh-CN" altLang="en-US"/>
        </a:p>
      </dgm:t>
    </dgm:pt>
    <dgm:pt modelId="{976861B0-D676-4477-B93D-773E7DEE4776}" type="sibTrans" cxnId="{7EA41CAC-DA64-409A-8DA3-93AB83B42F38}">
      <dgm:prSet/>
      <dgm:spPr/>
      <dgm:t>
        <a:bodyPr/>
        <a:lstStyle/>
        <a:p>
          <a:endParaRPr lang="zh-CN" altLang="en-US"/>
        </a:p>
      </dgm:t>
    </dgm:pt>
    <dgm:pt modelId="{10A4F9D9-DB6B-49BB-9151-834163B1155B}">
      <dgm:prSet phldrT="[文本]"/>
      <dgm:spPr/>
      <dgm:t>
        <a:bodyPr/>
        <a:lstStyle/>
        <a:p>
          <a:r>
            <a:rPr lang="zh-CN" altLang="en-US" dirty="0"/>
            <a:t>程序验证和确认</a:t>
          </a:r>
          <a:endParaRPr lang="en-US" altLang="zh-CN" dirty="0"/>
        </a:p>
        <a:p>
          <a:endParaRPr lang="zh-CN" altLang="en-US" dirty="0"/>
        </a:p>
      </dgm:t>
    </dgm:pt>
    <dgm:pt modelId="{94DCA178-F29D-4F86-BCC7-07BE734E356F}" type="parTrans" cxnId="{0593171E-2753-4F17-A159-69444AECCBAB}">
      <dgm:prSet/>
      <dgm:spPr/>
      <dgm:t>
        <a:bodyPr/>
        <a:lstStyle/>
        <a:p>
          <a:endParaRPr lang="zh-CN" altLang="en-US"/>
        </a:p>
      </dgm:t>
    </dgm:pt>
    <dgm:pt modelId="{2A127B94-5644-4444-BBC6-9B206BAA2546}" type="sibTrans" cxnId="{0593171E-2753-4F17-A159-69444AECCBAB}">
      <dgm:prSet/>
      <dgm:spPr/>
      <dgm:t>
        <a:bodyPr/>
        <a:lstStyle/>
        <a:p>
          <a:endParaRPr lang="zh-CN" altLang="en-US"/>
        </a:p>
      </dgm:t>
    </dgm:pt>
    <dgm:pt modelId="{93360350-3B7B-45C0-9E2B-DC203F0B0A20}">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数值解的显示和评价</a:t>
          </a:r>
        </a:p>
        <a:p>
          <a:pPr lvl="0" defTabSz="488950">
            <a:lnSpc>
              <a:spcPct val="90000"/>
            </a:lnSpc>
            <a:spcBef>
              <a:spcPct val="0"/>
            </a:spcBef>
            <a:spcAft>
              <a:spcPct val="35000"/>
            </a:spcAft>
          </a:pPr>
          <a:endParaRPr lang="zh-CN" altLang="en-US" dirty="0"/>
        </a:p>
      </dgm:t>
    </dgm:pt>
    <dgm:pt modelId="{637D4467-0E0C-4A86-83FD-4D909DDEACB7}" type="parTrans" cxnId="{37E43FAC-EC7E-4DEC-8152-BE0F0DB9861A}">
      <dgm:prSet/>
      <dgm:spPr/>
      <dgm:t>
        <a:bodyPr/>
        <a:lstStyle/>
        <a:p>
          <a:endParaRPr lang="zh-CN" altLang="en-US"/>
        </a:p>
      </dgm:t>
    </dgm:pt>
    <dgm:pt modelId="{7F3F8F49-E327-4EAC-A696-AE1604727580}" type="sibTrans" cxnId="{37E43FAC-EC7E-4DEC-8152-BE0F0DB9861A}">
      <dgm:prSet/>
      <dgm:spPr/>
      <dgm:t>
        <a:bodyPr/>
        <a:lstStyle/>
        <a:p>
          <a:endParaRPr lang="zh-CN" altLang="en-US"/>
        </a:p>
      </dgm:t>
    </dgm:pt>
    <dgm:pt modelId="{EAB021D5-553E-4832-900B-060FC832D96A}" type="pres">
      <dgm:prSet presAssocID="{12381827-0541-4F39-8962-A2A4F4ABC81F}" presName="CompostProcess" presStyleCnt="0">
        <dgm:presLayoutVars>
          <dgm:dir/>
          <dgm:resizeHandles val="exact"/>
        </dgm:presLayoutVars>
      </dgm:prSet>
      <dgm:spPr/>
      <dgm:t>
        <a:bodyPr/>
        <a:lstStyle/>
        <a:p>
          <a:endParaRPr lang="zh-CN" altLang="en-US"/>
        </a:p>
      </dgm:t>
    </dgm:pt>
    <dgm:pt modelId="{DB7325F0-C023-4E4A-BFFD-3391EF4D0792}" type="pres">
      <dgm:prSet presAssocID="{12381827-0541-4F39-8962-A2A4F4ABC81F}" presName="arrow" presStyleLbl="bgShp" presStyleIdx="0" presStyleCnt="1"/>
      <dgm:spPr/>
    </dgm:pt>
    <dgm:pt modelId="{1325E36B-EB5B-4B96-9D98-4A931F054DCF}" type="pres">
      <dgm:prSet presAssocID="{12381827-0541-4F39-8962-A2A4F4ABC81F}" presName="linearProcess" presStyleCnt="0"/>
      <dgm:spPr/>
    </dgm:pt>
    <dgm:pt modelId="{DC6BC108-A992-44D8-B65F-BBD2C09AD7A2}" type="pres">
      <dgm:prSet presAssocID="{96D032C5-041B-4B67-95DE-38481C82C567}" presName="textNode" presStyleLbl="node1" presStyleIdx="0" presStyleCnt="6">
        <dgm:presLayoutVars>
          <dgm:bulletEnabled val="1"/>
        </dgm:presLayoutVars>
      </dgm:prSet>
      <dgm:spPr/>
      <dgm:t>
        <a:bodyPr/>
        <a:lstStyle/>
        <a:p>
          <a:endParaRPr lang="zh-CN" altLang="en-US"/>
        </a:p>
      </dgm:t>
    </dgm:pt>
    <dgm:pt modelId="{9CDD046E-FC2C-45D8-B8B7-9316222B4217}" type="pres">
      <dgm:prSet presAssocID="{85EF4D68-B778-401D-9460-222C0F44511D}" presName="sibTrans" presStyleCnt="0"/>
      <dgm:spPr/>
    </dgm:pt>
    <dgm:pt modelId="{7C2A6282-3444-45A6-BD69-60482B5081E1}" type="pres">
      <dgm:prSet presAssocID="{E06F5855-9B3D-4D0D-9BA2-8EDB74A5D869}" presName="textNode" presStyleLbl="node1" presStyleIdx="1" presStyleCnt="6">
        <dgm:presLayoutVars>
          <dgm:bulletEnabled val="1"/>
        </dgm:presLayoutVars>
      </dgm:prSet>
      <dgm:spPr/>
      <dgm:t>
        <a:bodyPr/>
        <a:lstStyle/>
        <a:p>
          <a:endParaRPr lang="zh-CN" altLang="en-US"/>
        </a:p>
      </dgm:t>
    </dgm:pt>
    <dgm:pt modelId="{70CE4D5D-B0DE-401E-BF5F-D1D54CFBB00A}" type="pres">
      <dgm:prSet presAssocID="{8B7B831B-CAE2-45D3-9D06-1F65FD752F33}" presName="sibTrans" presStyleCnt="0"/>
      <dgm:spPr/>
    </dgm:pt>
    <dgm:pt modelId="{952CFC56-5B7A-44F5-8326-45F16D9CACBC}" type="pres">
      <dgm:prSet presAssocID="{EAB1E872-03EA-44F1-ADF8-C4C4D914BF04}" presName="textNode" presStyleLbl="node1" presStyleIdx="2" presStyleCnt="6">
        <dgm:presLayoutVars>
          <dgm:bulletEnabled val="1"/>
        </dgm:presLayoutVars>
      </dgm:prSet>
      <dgm:spPr/>
      <dgm:t>
        <a:bodyPr/>
        <a:lstStyle/>
        <a:p>
          <a:endParaRPr lang="zh-CN" altLang="en-US"/>
        </a:p>
      </dgm:t>
    </dgm:pt>
    <dgm:pt modelId="{D87DE180-6D9E-4E84-A990-21DBA2EEF826}" type="pres">
      <dgm:prSet presAssocID="{67FED8A2-9614-43ED-8EBE-101D7AC4FD50}" presName="sibTrans" presStyleCnt="0"/>
      <dgm:spPr/>
    </dgm:pt>
    <dgm:pt modelId="{266D27B9-EDAB-41B4-9E99-9F5287129A91}" type="pres">
      <dgm:prSet presAssocID="{E0752416-9F23-47D1-BAEB-F59F1DDD25DE}" presName="textNode" presStyleLbl="node1" presStyleIdx="3" presStyleCnt="6">
        <dgm:presLayoutVars>
          <dgm:bulletEnabled val="1"/>
        </dgm:presLayoutVars>
      </dgm:prSet>
      <dgm:spPr/>
      <dgm:t>
        <a:bodyPr/>
        <a:lstStyle/>
        <a:p>
          <a:endParaRPr lang="zh-CN" altLang="en-US"/>
        </a:p>
      </dgm:t>
    </dgm:pt>
    <dgm:pt modelId="{683E4E6F-2DD7-44AC-B6A5-36D78DDFF2EA}" type="pres">
      <dgm:prSet presAssocID="{976861B0-D676-4477-B93D-773E7DEE4776}" presName="sibTrans" presStyleCnt="0"/>
      <dgm:spPr/>
    </dgm:pt>
    <dgm:pt modelId="{B6C18933-17BF-4440-B37B-45471C17CA04}" type="pres">
      <dgm:prSet presAssocID="{10A4F9D9-DB6B-49BB-9151-834163B1155B}" presName="textNode" presStyleLbl="node1" presStyleIdx="4" presStyleCnt="6">
        <dgm:presLayoutVars>
          <dgm:bulletEnabled val="1"/>
        </dgm:presLayoutVars>
      </dgm:prSet>
      <dgm:spPr/>
      <dgm:t>
        <a:bodyPr/>
        <a:lstStyle/>
        <a:p>
          <a:endParaRPr lang="zh-CN" altLang="en-US"/>
        </a:p>
      </dgm:t>
    </dgm:pt>
    <dgm:pt modelId="{23D6DAC7-ECFC-45A6-A217-8D16CB9FC6FB}" type="pres">
      <dgm:prSet presAssocID="{2A127B94-5644-4444-BBC6-9B206BAA2546}" presName="sibTrans" presStyleCnt="0"/>
      <dgm:spPr/>
    </dgm:pt>
    <dgm:pt modelId="{627926DF-D7A0-4353-BD99-F6AB68B26DB3}" type="pres">
      <dgm:prSet presAssocID="{93360350-3B7B-45C0-9E2B-DC203F0B0A20}" presName="textNode" presStyleLbl="node1" presStyleIdx="5" presStyleCnt="6">
        <dgm:presLayoutVars>
          <dgm:bulletEnabled val="1"/>
        </dgm:presLayoutVars>
      </dgm:prSet>
      <dgm:spPr/>
      <dgm:t>
        <a:bodyPr/>
        <a:lstStyle/>
        <a:p>
          <a:endParaRPr lang="zh-CN" altLang="en-US"/>
        </a:p>
      </dgm:t>
    </dgm:pt>
  </dgm:ptLst>
  <dgm:cxnLst>
    <dgm:cxn modelId="{797D796C-611D-4D60-A43D-BBBD357F481D}" type="presOf" srcId="{12381827-0541-4F39-8962-A2A4F4ABC81F}" destId="{EAB021D5-553E-4832-900B-060FC832D96A}" srcOrd="0" destOrd="0" presId="urn:microsoft.com/office/officeart/2005/8/layout/hProcess9"/>
    <dgm:cxn modelId="{37E43FAC-EC7E-4DEC-8152-BE0F0DB9861A}" srcId="{12381827-0541-4F39-8962-A2A4F4ABC81F}" destId="{93360350-3B7B-45C0-9E2B-DC203F0B0A20}" srcOrd="5" destOrd="0" parTransId="{637D4467-0E0C-4A86-83FD-4D909DDEACB7}" sibTransId="{7F3F8F49-E327-4EAC-A696-AE1604727580}"/>
    <dgm:cxn modelId="{7B63A53F-6A52-434E-B8E7-99699774C758}" type="presOf" srcId="{E06F5855-9B3D-4D0D-9BA2-8EDB74A5D869}" destId="{7C2A6282-3444-45A6-BD69-60482B5081E1}" srcOrd="0" destOrd="0" presId="urn:microsoft.com/office/officeart/2005/8/layout/hProcess9"/>
    <dgm:cxn modelId="{EC5E8AA1-DDCC-46CB-A1F7-C1F8C5C37D8F}" type="presOf" srcId="{E0752416-9F23-47D1-BAEB-F59F1DDD25DE}" destId="{266D27B9-EDAB-41B4-9E99-9F5287129A91}" srcOrd="0" destOrd="0" presId="urn:microsoft.com/office/officeart/2005/8/layout/hProcess9"/>
    <dgm:cxn modelId="{AA96CD17-9AD0-4AB9-8EA8-C3C8FD07FA91}" type="presOf" srcId="{93360350-3B7B-45C0-9E2B-DC203F0B0A20}" destId="{627926DF-D7A0-4353-BD99-F6AB68B26DB3}" srcOrd="0" destOrd="0" presId="urn:microsoft.com/office/officeart/2005/8/layout/hProcess9"/>
    <dgm:cxn modelId="{0593171E-2753-4F17-A159-69444AECCBAB}" srcId="{12381827-0541-4F39-8962-A2A4F4ABC81F}" destId="{10A4F9D9-DB6B-49BB-9151-834163B1155B}" srcOrd="4" destOrd="0" parTransId="{94DCA178-F29D-4F86-BCC7-07BE734E356F}" sibTransId="{2A127B94-5644-4444-BBC6-9B206BAA2546}"/>
    <dgm:cxn modelId="{29234482-B06A-4FF7-AA5E-27CD547180BF}" srcId="{12381827-0541-4F39-8962-A2A4F4ABC81F}" destId="{EAB1E872-03EA-44F1-ADF8-C4C4D914BF04}" srcOrd="2" destOrd="0" parTransId="{C402E1ED-8238-4B3F-A54D-328AEA61F6EF}" sibTransId="{67FED8A2-9614-43ED-8EBE-101D7AC4FD50}"/>
    <dgm:cxn modelId="{6FC642CE-C1BF-420E-810C-96A3BC061FE2}" srcId="{12381827-0541-4F39-8962-A2A4F4ABC81F}" destId="{96D032C5-041B-4B67-95DE-38481C82C567}" srcOrd="0" destOrd="0" parTransId="{2769372E-9B23-4F19-BD07-B46FA0B77756}" sibTransId="{85EF4D68-B778-401D-9460-222C0F44511D}"/>
    <dgm:cxn modelId="{7EA41CAC-DA64-409A-8DA3-93AB83B42F38}" srcId="{12381827-0541-4F39-8962-A2A4F4ABC81F}" destId="{E0752416-9F23-47D1-BAEB-F59F1DDD25DE}" srcOrd="3" destOrd="0" parTransId="{9B65550A-E5C3-47B8-8B8C-78AE24E96E4F}" sibTransId="{976861B0-D676-4477-B93D-773E7DEE4776}"/>
    <dgm:cxn modelId="{65658A8F-FE8A-4BC1-BA38-CD7F3DC7CE28}" srcId="{12381827-0541-4F39-8962-A2A4F4ABC81F}" destId="{E06F5855-9B3D-4D0D-9BA2-8EDB74A5D869}" srcOrd="1" destOrd="0" parTransId="{AB95AF99-4AC5-4C9A-84B8-DECFC6DA17AF}" sibTransId="{8B7B831B-CAE2-45D3-9D06-1F65FD752F33}"/>
    <dgm:cxn modelId="{6B00F781-447D-4FE6-AAAA-19F837436E68}" type="presOf" srcId="{EAB1E872-03EA-44F1-ADF8-C4C4D914BF04}" destId="{952CFC56-5B7A-44F5-8326-45F16D9CACBC}" srcOrd="0" destOrd="0" presId="urn:microsoft.com/office/officeart/2005/8/layout/hProcess9"/>
    <dgm:cxn modelId="{E7C98380-CEF1-4167-9F1B-4FE0C7FB3786}" type="presOf" srcId="{10A4F9D9-DB6B-49BB-9151-834163B1155B}" destId="{B6C18933-17BF-4440-B37B-45471C17CA04}" srcOrd="0" destOrd="0" presId="urn:microsoft.com/office/officeart/2005/8/layout/hProcess9"/>
    <dgm:cxn modelId="{F1338885-1A7C-49D9-9CAA-63227B4C62FB}" type="presOf" srcId="{96D032C5-041B-4B67-95DE-38481C82C567}" destId="{DC6BC108-A992-44D8-B65F-BBD2C09AD7A2}" srcOrd="0" destOrd="0" presId="urn:microsoft.com/office/officeart/2005/8/layout/hProcess9"/>
    <dgm:cxn modelId="{263588C0-EE36-4CE4-A358-DCD7D3B8D775}" type="presParOf" srcId="{EAB021D5-553E-4832-900B-060FC832D96A}" destId="{DB7325F0-C023-4E4A-BFFD-3391EF4D0792}" srcOrd="0" destOrd="0" presId="urn:microsoft.com/office/officeart/2005/8/layout/hProcess9"/>
    <dgm:cxn modelId="{4C2FF669-65BF-4DC1-B935-DD553F19FB0F}" type="presParOf" srcId="{EAB021D5-553E-4832-900B-060FC832D96A}" destId="{1325E36B-EB5B-4B96-9D98-4A931F054DCF}" srcOrd="1" destOrd="0" presId="urn:microsoft.com/office/officeart/2005/8/layout/hProcess9"/>
    <dgm:cxn modelId="{789591F7-37DE-41CE-AC0F-2901B3BE574C}" type="presParOf" srcId="{1325E36B-EB5B-4B96-9D98-4A931F054DCF}" destId="{DC6BC108-A992-44D8-B65F-BBD2C09AD7A2}" srcOrd="0" destOrd="0" presId="urn:microsoft.com/office/officeart/2005/8/layout/hProcess9"/>
    <dgm:cxn modelId="{DC9D0DEE-CC5E-49BE-8DEB-8F0450E407B3}" type="presParOf" srcId="{1325E36B-EB5B-4B96-9D98-4A931F054DCF}" destId="{9CDD046E-FC2C-45D8-B8B7-9316222B4217}" srcOrd="1" destOrd="0" presId="urn:microsoft.com/office/officeart/2005/8/layout/hProcess9"/>
    <dgm:cxn modelId="{B57E72B1-32D1-48F6-82C8-06079513A42B}" type="presParOf" srcId="{1325E36B-EB5B-4B96-9D98-4A931F054DCF}" destId="{7C2A6282-3444-45A6-BD69-60482B5081E1}" srcOrd="2" destOrd="0" presId="urn:microsoft.com/office/officeart/2005/8/layout/hProcess9"/>
    <dgm:cxn modelId="{CFB560C6-B21F-4527-86EE-EE8D9A356E68}" type="presParOf" srcId="{1325E36B-EB5B-4B96-9D98-4A931F054DCF}" destId="{70CE4D5D-B0DE-401E-BF5F-D1D54CFBB00A}" srcOrd="3" destOrd="0" presId="urn:microsoft.com/office/officeart/2005/8/layout/hProcess9"/>
    <dgm:cxn modelId="{31050E0F-F4F3-41B6-A025-D178EEE76E42}" type="presParOf" srcId="{1325E36B-EB5B-4B96-9D98-4A931F054DCF}" destId="{952CFC56-5B7A-44F5-8326-45F16D9CACBC}" srcOrd="4" destOrd="0" presId="urn:microsoft.com/office/officeart/2005/8/layout/hProcess9"/>
    <dgm:cxn modelId="{6C5440D4-1BF1-4EC5-AADA-688426A05240}" type="presParOf" srcId="{1325E36B-EB5B-4B96-9D98-4A931F054DCF}" destId="{D87DE180-6D9E-4E84-A990-21DBA2EEF826}" srcOrd="5" destOrd="0" presId="urn:microsoft.com/office/officeart/2005/8/layout/hProcess9"/>
    <dgm:cxn modelId="{53689656-ECCA-4091-8804-A5D2AFBECEAE}" type="presParOf" srcId="{1325E36B-EB5B-4B96-9D98-4A931F054DCF}" destId="{266D27B9-EDAB-41B4-9E99-9F5287129A91}" srcOrd="6" destOrd="0" presId="urn:microsoft.com/office/officeart/2005/8/layout/hProcess9"/>
    <dgm:cxn modelId="{31D1D3AA-29D3-41AC-A112-8D2388EF5208}" type="presParOf" srcId="{1325E36B-EB5B-4B96-9D98-4A931F054DCF}" destId="{683E4E6F-2DD7-44AC-B6A5-36D78DDFF2EA}" srcOrd="7" destOrd="0" presId="urn:microsoft.com/office/officeart/2005/8/layout/hProcess9"/>
    <dgm:cxn modelId="{E97C7C1A-7C52-4723-8E8E-30BB44505223}" type="presParOf" srcId="{1325E36B-EB5B-4B96-9D98-4A931F054DCF}" destId="{B6C18933-17BF-4440-B37B-45471C17CA04}" srcOrd="8" destOrd="0" presId="urn:microsoft.com/office/officeart/2005/8/layout/hProcess9"/>
    <dgm:cxn modelId="{1362654D-FAC8-44BC-BEF5-1361E7A111A3}" type="presParOf" srcId="{1325E36B-EB5B-4B96-9D98-4A931F054DCF}" destId="{23D6DAC7-ECFC-45A6-A217-8D16CB9FC6FB}" srcOrd="9" destOrd="0" presId="urn:microsoft.com/office/officeart/2005/8/layout/hProcess9"/>
    <dgm:cxn modelId="{C5D6A45C-9316-4835-B3EE-14CF1C62939A}" type="presParOf" srcId="{1325E36B-EB5B-4B96-9D98-4A931F054DCF}" destId="{627926DF-D7A0-4353-BD99-F6AB68B26DB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5CD228-36A0-41C2-966B-49F8474B4D52}" type="doc">
      <dgm:prSet loTypeId="urn:microsoft.com/office/officeart/2005/8/layout/chart3" loCatId="relationship" qsTypeId="urn:microsoft.com/office/officeart/2005/8/quickstyle/simple1" qsCatId="simple" csTypeId="urn:microsoft.com/office/officeart/2005/8/colors/accent2_2" csCatId="accent2" phldr="1"/>
      <dgm:spPr/>
    </dgm:pt>
    <dgm:pt modelId="{B5E95AC7-931F-47B2-B11A-40361D495D30}">
      <dgm:prSet phldrT="[文本]"/>
      <dgm:spPr/>
      <dgm:t>
        <a:bodyPr/>
        <a:lstStyle/>
        <a:p>
          <a:r>
            <a:rPr lang="zh-CN" altLang="en-US" dirty="0"/>
            <a:t>实验流体力学</a:t>
          </a:r>
        </a:p>
      </dgm:t>
    </dgm:pt>
    <dgm:pt modelId="{357931C5-E0FA-4835-991C-BF3A526FB943}" type="parTrans" cxnId="{438A4A3E-B82A-4868-BFEC-FCC42D6E244F}">
      <dgm:prSet/>
      <dgm:spPr/>
      <dgm:t>
        <a:bodyPr/>
        <a:lstStyle/>
        <a:p>
          <a:endParaRPr lang="zh-CN" altLang="en-US"/>
        </a:p>
      </dgm:t>
    </dgm:pt>
    <dgm:pt modelId="{F6F0E02F-57BA-4B6C-BA2E-7B952C082BED}" type="sibTrans" cxnId="{438A4A3E-B82A-4868-BFEC-FCC42D6E244F}">
      <dgm:prSet/>
      <dgm:spPr/>
      <dgm:t>
        <a:bodyPr/>
        <a:lstStyle/>
        <a:p>
          <a:endParaRPr lang="zh-CN" altLang="en-US"/>
        </a:p>
      </dgm:t>
    </dgm:pt>
    <dgm:pt modelId="{79697656-B88D-4440-AB3A-62F2A1573E90}">
      <dgm:prSet phldrT="[文本]"/>
      <dgm:spPr/>
      <dgm:t>
        <a:bodyPr/>
        <a:lstStyle/>
        <a:p>
          <a:r>
            <a:rPr lang="zh-CN" altLang="en-US" dirty="0"/>
            <a:t>计算流体力学</a:t>
          </a:r>
        </a:p>
      </dgm:t>
    </dgm:pt>
    <dgm:pt modelId="{9D2A7CAA-0457-48D7-936C-AE64EA387C94}" type="parTrans" cxnId="{D53A1F84-92EF-4489-B8E8-3AE462E44C5A}">
      <dgm:prSet/>
      <dgm:spPr/>
      <dgm:t>
        <a:bodyPr/>
        <a:lstStyle/>
        <a:p>
          <a:endParaRPr lang="zh-CN" altLang="en-US"/>
        </a:p>
      </dgm:t>
    </dgm:pt>
    <dgm:pt modelId="{2BC8B9A1-02B7-464A-B504-288B65FA83AF}" type="sibTrans" cxnId="{D53A1F84-92EF-4489-B8E8-3AE462E44C5A}">
      <dgm:prSet/>
      <dgm:spPr/>
      <dgm:t>
        <a:bodyPr/>
        <a:lstStyle/>
        <a:p>
          <a:endParaRPr lang="zh-CN" altLang="en-US"/>
        </a:p>
      </dgm:t>
    </dgm:pt>
    <dgm:pt modelId="{B97AC5D5-E90A-48F3-9440-07322035DB46}">
      <dgm:prSet phldrT="[文本]"/>
      <dgm:spPr/>
      <dgm:t>
        <a:bodyPr/>
        <a:lstStyle/>
        <a:p>
          <a:r>
            <a:rPr lang="zh-CN" altLang="en-US" dirty="0"/>
            <a:t>理论流体力学</a:t>
          </a:r>
        </a:p>
      </dgm:t>
    </dgm:pt>
    <dgm:pt modelId="{6F464E08-C9F6-4435-9BAD-851823E75461}" type="parTrans" cxnId="{0B4358B2-36CD-45EE-9267-04831256552A}">
      <dgm:prSet/>
      <dgm:spPr/>
      <dgm:t>
        <a:bodyPr/>
        <a:lstStyle/>
        <a:p>
          <a:endParaRPr lang="zh-CN" altLang="en-US"/>
        </a:p>
      </dgm:t>
    </dgm:pt>
    <dgm:pt modelId="{007CFFD1-E9A8-4D00-BEE3-8C9FC7421CC2}" type="sibTrans" cxnId="{0B4358B2-36CD-45EE-9267-04831256552A}">
      <dgm:prSet/>
      <dgm:spPr/>
      <dgm:t>
        <a:bodyPr/>
        <a:lstStyle/>
        <a:p>
          <a:endParaRPr lang="zh-CN" altLang="en-US"/>
        </a:p>
      </dgm:t>
    </dgm:pt>
    <dgm:pt modelId="{B07D92A7-4888-44FF-B203-5F1FC028BF77}" type="pres">
      <dgm:prSet presAssocID="{2D5CD228-36A0-41C2-966B-49F8474B4D52}" presName="compositeShape" presStyleCnt="0">
        <dgm:presLayoutVars>
          <dgm:chMax val="7"/>
          <dgm:dir/>
          <dgm:resizeHandles val="exact"/>
        </dgm:presLayoutVars>
      </dgm:prSet>
      <dgm:spPr/>
    </dgm:pt>
    <dgm:pt modelId="{3C546882-7CBE-4635-AD8F-F1A2B15B6F79}" type="pres">
      <dgm:prSet presAssocID="{2D5CD228-36A0-41C2-966B-49F8474B4D52}" presName="wedge1" presStyleLbl="node1" presStyleIdx="0" presStyleCnt="3"/>
      <dgm:spPr/>
      <dgm:t>
        <a:bodyPr/>
        <a:lstStyle/>
        <a:p>
          <a:endParaRPr lang="zh-CN" altLang="en-US"/>
        </a:p>
      </dgm:t>
    </dgm:pt>
    <dgm:pt modelId="{E408E5A8-CAF4-4655-97DC-DF8CFD979FB9}" type="pres">
      <dgm:prSet presAssocID="{2D5CD228-36A0-41C2-966B-49F8474B4D52}" presName="wedge1Tx" presStyleLbl="node1" presStyleIdx="0" presStyleCnt="3">
        <dgm:presLayoutVars>
          <dgm:chMax val="0"/>
          <dgm:chPref val="0"/>
          <dgm:bulletEnabled val="1"/>
        </dgm:presLayoutVars>
      </dgm:prSet>
      <dgm:spPr/>
      <dgm:t>
        <a:bodyPr/>
        <a:lstStyle/>
        <a:p>
          <a:endParaRPr lang="zh-CN" altLang="en-US"/>
        </a:p>
      </dgm:t>
    </dgm:pt>
    <dgm:pt modelId="{B006C00D-BCB0-491D-9E28-B263C6CA9591}" type="pres">
      <dgm:prSet presAssocID="{2D5CD228-36A0-41C2-966B-49F8474B4D52}" presName="wedge2" presStyleLbl="node1" presStyleIdx="1" presStyleCnt="3"/>
      <dgm:spPr/>
      <dgm:t>
        <a:bodyPr/>
        <a:lstStyle/>
        <a:p>
          <a:endParaRPr lang="zh-CN" altLang="en-US"/>
        </a:p>
      </dgm:t>
    </dgm:pt>
    <dgm:pt modelId="{2EE2F5FC-C76C-4E26-9B64-6B553F982670}" type="pres">
      <dgm:prSet presAssocID="{2D5CD228-36A0-41C2-966B-49F8474B4D52}" presName="wedge2Tx" presStyleLbl="node1" presStyleIdx="1" presStyleCnt="3">
        <dgm:presLayoutVars>
          <dgm:chMax val="0"/>
          <dgm:chPref val="0"/>
          <dgm:bulletEnabled val="1"/>
        </dgm:presLayoutVars>
      </dgm:prSet>
      <dgm:spPr/>
      <dgm:t>
        <a:bodyPr/>
        <a:lstStyle/>
        <a:p>
          <a:endParaRPr lang="zh-CN" altLang="en-US"/>
        </a:p>
      </dgm:t>
    </dgm:pt>
    <dgm:pt modelId="{97C88316-092C-4094-B2DF-B337BE1814A4}" type="pres">
      <dgm:prSet presAssocID="{2D5CD228-36A0-41C2-966B-49F8474B4D52}" presName="wedge3" presStyleLbl="node1" presStyleIdx="2" presStyleCnt="3"/>
      <dgm:spPr/>
      <dgm:t>
        <a:bodyPr/>
        <a:lstStyle/>
        <a:p>
          <a:endParaRPr lang="zh-CN" altLang="en-US"/>
        </a:p>
      </dgm:t>
    </dgm:pt>
    <dgm:pt modelId="{EAB1D1A2-CA66-430F-B2D2-77AB27E45926}" type="pres">
      <dgm:prSet presAssocID="{2D5CD228-36A0-41C2-966B-49F8474B4D52}" presName="wedge3Tx" presStyleLbl="node1" presStyleIdx="2" presStyleCnt="3">
        <dgm:presLayoutVars>
          <dgm:chMax val="0"/>
          <dgm:chPref val="0"/>
          <dgm:bulletEnabled val="1"/>
        </dgm:presLayoutVars>
      </dgm:prSet>
      <dgm:spPr/>
      <dgm:t>
        <a:bodyPr/>
        <a:lstStyle/>
        <a:p>
          <a:endParaRPr lang="zh-CN" altLang="en-US"/>
        </a:p>
      </dgm:t>
    </dgm:pt>
  </dgm:ptLst>
  <dgm:cxnLst>
    <dgm:cxn modelId="{72A6C250-3CC8-4208-9973-210FFC58F922}" type="presOf" srcId="{B5E95AC7-931F-47B2-B11A-40361D495D30}" destId="{B006C00D-BCB0-491D-9E28-B263C6CA9591}" srcOrd="0" destOrd="0" presId="urn:microsoft.com/office/officeart/2005/8/layout/chart3"/>
    <dgm:cxn modelId="{D53A1F84-92EF-4489-B8E8-3AE462E44C5A}" srcId="{2D5CD228-36A0-41C2-966B-49F8474B4D52}" destId="{79697656-B88D-4440-AB3A-62F2A1573E90}" srcOrd="0" destOrd="0" parTransId="{9D2A7CAA-0457-48D7-936C-AE64EA387C94}" sibTransId="{2BC8B9A1-02B7-464A-B504-288B65FA83AF}"/>
    <dgm:cxn modelId="{15A17B3B-7350-4150-A344-3FE66B67273C}" type="presOf" srcId="{79697656-B88D-4440-AB3A-62F2A1573E90}" destId="{E408E5A8-CAF4-4655-97DC-DF8CFD979FB9}" srcOrd="1" destOrd="0" presId="urn:microsoft.com/office/officeart/2005/8/layout/chart3"/>
    <dgm:cxn modelId="{0B4358B2-36CD-45EE-9267-04831256552A}" srcId="{2D5CD228-36A0-41C2-966B-49F8474B4D52}" destId="{B97AC5D5-E90A-48F3-9440-07322035DB46}" srcOrd="2" destOrd="0" parTransId="{6F464E08-C9F6-4435-9BAD-851823E75461}" sibTransId="{007CFFD1-E9A8-4D00-BEE3-8C9FC7421CC2}"/>
    <dgm:cxn modelId="{4EE7B35F-6694-45EA-9427-E201DD335C4C}" type="presOf" srcId="{B97AC5D5-E90A-48F3-9440-07322035DB46}" destId="{97C88316-092C-4094-B2DF-B337BE1814A4}" srcOrd="0" destOrd="0" presId="urn:microsoft.com/office/officeart/2005/8/layout/chart3"/>
    <dgm:cxn modelId="{B2AC1311-595B-44B2-86F9-F689A76C1D10}" type="presOf" srcId="{2D5CD228-36A0-41C2-966B-49F8474B4D52}" destId="{B07D92A7-4888-44FF-B203-5F1FC028BF77}" srcOrd="0" destOrd="0" presId="urn:microsoft.com/office/officeart/2005/8/layout/chart3"/>
    <dgm:cxn modelId="{8655483D-D28E-42B1-8FE3-4596A1B686E8}" type="presOf" srcId="{B97AC5D5-E90A-48F3-9440-07322035DB46}" destId="{EAB1D1A2-CA66-430F-B2D2-77AB27E45926}" srcOrd="1" destOrd="0" presId="urn:microsoft.com/office/officeart/2005/8/layout/chart3"/>
    <dgm:cxn modelId="{438A4A3E-B82A-4868-BFEC-FCC42D6E244F}" srcId="{2D5CD228-36A0-41C2-966B-49F8474B4D52}" destId="{B5E95AC7-931F-47B2-B11A-40361D495D30}" srcOrd="1" destOrd="0" parTransId="{357931C5-E0FA-4835-991C-BF3A526FB943}" sibTransId="{F6F0E02F-57BA-4B6C-BA2E-7B952C082BED}"/>
    <dgm:cxn modelId="{B34F6C57-B33B-4F0C-BB62-FBEB57D15C54}" type="presOf" srcId="{B5E95AC7-931F-47B2-B11A-40361D495D30}" destId="{2EE2F5FC-C76C-4E26-9B64-6B553F982670}" srcOrd="1" destOrd="0" presId="urn:microsoft.com/office/officeart/2005/8/layout/chart3"/>
    <dgm:cxn modelId="{DD0FFEB9-5F1F-45F7-B05A-80EEBE19B1D4}" type="presOf" srcId="{79697656-B88D-4440-AB3A-62F2A1573E90}" destId="{3C546882-7CBE-4635-AD8F-F1A2B15B6F79}" srcOrd="0" destOrd="0" presId="urn:microsoft.com/office/officeart/2005/8/layout/chart3"/>
    <dgm:cxn modelId="{0CFAF27C-4175-4BB8-B404-89A096FB07E0}" type="presParOf" srcId="{B07D92A7-4888-44FF-B203-5F1FC028BF77}" destId="{3C546882-7CBE-4635-AD8F-F1A2B15B6F79}" srcOrd="0" destOrd="0" presId="urn:microsoft.com/office/officeart/2005/8/layout/chart3"/>
    <dgm:cxn modelId="{BCC4C9B5-7742-4B47-80C7-E62548B7A720}" type="presParOf" srcId="{B07D92A7-4888-44FF-B203-5F1FC028BF77}" destId="{E408E5A8-CAF4-4655-97DC-DF8CFD979FB9}" srcOrd="1" destOrd="0" presId="urn:microsoft.com/office/officeart/2005/8/layout/chart3"/>
    <dgm:cxn modelId="{13415FDE-1A70-42D1-BD2B-AD89A56256B5}" type="presParOf" srcId="{B07D92A7-4888-44FF-B203-5F1FC028BF77}" destId="{B006C00D-BCB0-491D-9E28-B263C6CA9591}" srcOrd="2" destOrd="0" presId="urn:microsoft.com/office/officeart/2005/8/layout/chart3"/>
    <dgm:cxn modelId="{CD49AB12-57D1-456E-8848-5ADD125B69D4}" type="presParOf" srcId="{B07D92A7-4888-44FF-B203-5F1FC028BF77}" destId="{2EE2F5FC-C76C-4E26-9B64-6B553F982670}" srcOrd="3" destOrd="0" presId="urn:microsoft.com/office/officeart/2005/8/layout/chart3"/>
    <dgm:cxn modelId="{87BB1D50-7F38-49A9-A7E5-051AEC9D5033}" type="presParOf" srcId="{B07D92A7-4888-44FF-B203-5F1FC028BF77}" destId="{97C88316-092C-4094-B2DF-B337BE1814A4}" srcOrd="4" destOrd="0" presId="urn:microsoft.com/office/officeart/2005/8/layout/chart3"/>
    <dgm:cxn modelId="{A32EC1F0-CDE7-496A-93F9-AD313A242D37}" type="presParOf" srcId="{B07D92A7-4888-44FF-B203-5F1FC028BF77}" destId="{EAB1D1A2-CA66-430F-B2D2-77AB27E4592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BEA485-7C63-47F0-86B3-FC25D65AE2D3}" type="doc">
      <dgm:prSet loTypeId="urn:microsoft.com/office/officeart/2005/8/layout/equation1" loCatId="relationship" qsTypeId="urn:microsoft.com/office/officeart/2005/8/quickstyle/3d3" qsCatId="3D" csTypeId="urn:microsoft.com/office/officeart/2005/8/colors/accent6_2" csCatId="accent6" phldr="1"/>
      <dgm:spPr/>
    </dgm:pt>
    <dgm:pt modelId="{37F43627-979D-40C3-94E1-E09CE65649D8}">
      <dgm:prSet phldrT="[文本]"/>
      <dgm:spPr/>
      <dgm:t>
        <a:bodyPr/>
        <a:lstStyle/>
        <a:p>
          <a:r>
            <a:rPr lang="zh-CN" altLang="en-US" dirty="0"/>
            <a:t>方程</a:t>
          </a:r>
        </a:p>
      </dgm:t>
    </dgm:pt>
    <dgm:pt modelId="{D091EDF8-E40A-49CE-8196-A6337225A85A}" type="parTrans" cxnId="{4724D45A-7B05-4C50-A63D-43B1E58B13AC}">
      <dgm:prSet/>
      <dgm:spPr/>
      <dgm:t>
        <a:bodyPr/>
        <a:lstStyle/>
        <a:p>
          <a:endParaRPr lang="zh-CN" altLang="en-US"/>
        </a:p>
      </dgm:t>
    </dgm:pt>
    <dgm:pt modelId="{80B0FCA4-207F-4ACD-9CAE-529CF849D2A8}" type="sibTrans" cxnId="{4724D45A-7B05-4C50-A63D-43B1E58B13AC}">
      <dgm:prSet/>
      <dgm:spPr/>
      <dgm:t>
        <a:bodyPr/>
        <a:lstStyle/>
        <a:p>
          <a:endParaRPr lang="zh-CN" altLang="en-US"/>
        </a:p>
      </dgm:t>
    </dgm:pt>
    <dgm:pt modelId="{5D63307F-3E1F-4F30-9EEB-7B02EB6A8CF5}">
      <dgm:prSet phldrT="[文本]"/>
      <dgm:spPr/>
      <dgm:t>
        <a:bodyPr/>
        <a:lstStyle/>
        <a:p>
          <a:r>
            <a:rPr lang="zh-CN" altLang="en-US" dirty="0"/>
            <a:t>定解条件</a:t>
          </a:r>
        </a:p>
      </dgm:t>
    </dgm:pt>
    <dgm:pt modelId="{59050BF0-8865-4314-9DDC-28B09CAC0B24}" type="parTrans" cxnId="{E7F561EE-B154-4C0A-AC43-D90943584E06}">
      <dgm:prSet/>
      <dgm:spPr/>
      <dgm:t>
        <a:bodyPr/>
        <a:lstStyle/>
        <a:p>
          <a:endParaRPr lang="zh-CN" altLang="en-US"/>
        </a:p>
      </dgm:t>
    </dgm:pt>
    <dgm:pt modelId="{552FC57D-8F6C-479D-8D26-16550B0C47A6}" type="sibTrans" cxnId="{E7F561EE-B154-4C0A-AC43-D90943584E06}">
      <dgm:prSet/>
      <dgm:spPr/>
      <dgm:t>
        <a:bodyPr/>
        <a:lstStyle/>
        <a:p>
          <a:endParaRPr lang="zh-CN" altLang="en-US"/>
        </a:p>
      </dgm:t>
    </dgm:pt>
    <dgm:pt modelId="{0CBA67C2-0DA4-4241-8A0F-E71803C7ECA7}">
      <dgm:prSet phldrT="[文本]"/>
      <dgm:spPr/>
      <dgm:t>
        <a:bodyPr/>
        <a:lstStyle/>
        <a:p>
          <a:r>
            <a:rPr lang="zh-CN" altLang="en-US" dirty="0"/>
            <a:t>数学模型</a:t>
          </a:r>
        </a:p>
      </dgm:t>
    </dgm:pt>
    <dgm:pt modelId="{462ECA95-3473-4E68-967F-AF805D4510C3}" type="parTrans" cxnId="{9EE6D458-3E54-4A24-B74A-D5F99977905F}">
      <dgm:prSet/>
      <dgm:spPr/>
      <dgm:t>
        <a:bodyPr/>
        <a:lstStyle/>
        <a:p>
          <a:endParaRPr lang="zh-CN" altLang="en-US"/>
        </a:p>
      </dgm:t>
    </dgm:pt>
    <dgm:pt modelId="{FE144715-F100-4ECF-8616-35B5B4B9770F}" type="sibTrans" cxnId="{9EE6D458-3E54-4A24-B74A-D5F99977905F}">
      <dgm:prSet/>
      <dgm:spPr/>
      <dgm:t>
        <a:bodyPr/>
        <a:lstStyle/>
        <a:p>
          <a:endParaRPr lang="zh-CN" altLang="en-US"/>
        </a:p>
      </dgm:t>
    </dgm:pt>
    <dgm:pt modelId="{C095DE75-4583-4C79-A03D-419C251DC2C0}" type="pres">
      <dgm:prSet presAssocID="{1EBEA485-7C63-47F0-86B3-FC25D65AE2D3}" presName="linearFlow" presStyleCnt="0">
        <dgm:presLayoutVars>
          <dgm:dir/>
          <dgm:resizeHandles val="exact"/>
        </dgm:presLayoutVars>
      </dgm:prSet>
      <dgm:spPr/>
    </dgm:pt>
    <dgm:pt modelId="{012048CF-6F12-456A-B5CB-1648859A387A}" type="pres">
      <dgm:prSet presAssocID="{37F43627-979D-40C3-94E1-E09CE65649D8}" presName="node" presStyleLbl="node1" presStyleIdx="0" presStyleCnt="3">
        <dgm:presLayoutVars>
          <dgm:bulletEnabled val="1"/>
        </dgm:presLayoutVars>
      </dgm:prSet>
      <dgm:spPr/>
      <dgm:t>
        <a:bodyPr/>
        <a:lstStyle/>
        <a:p>
          <a:endParaRPr lang="zh-CN" altLang="en-US"/>
        </a:p>
      </dgm:t>
    </dgm:pt>
    <dgm:pt modelId="{FC1EA915-8D16-4B2D-B6A5-1DD3489F3918}" type="pres">
      <dgm:prSet presAssocID="{80B0FCA4-207F-4ACD-9CAE-529CF849D2A8}" presName="spacerL" presStyleCnt="0"/>
      <dgm:spPr/>
    </dgm:pt>
    <dgm:pt modelId="{501996EE-E0C1-4355-80FA-515E36A8A147}" type="pres">
      <dgm:prSet presAssocID="{80B0FCA4-207F-4ACD-9CAE-529CF849D2A8}" presName="sibTrans" presStyleLbl="sibTrans2D1" presStyleIdx="0" presStyleCnt="2"/>
      <dgm:spPr/>
      <dgm:t>
        <a:bodyPr/>
        <a:lstStyle/>
        <a:p>
          <a:endParaRPr lang="zh-CN" altLang="en-US"/>
        </a:p>
      </dgm:t>
    </dgm:pt>
    <dgm:pt modelId="{E83E23E0-B651-4DF1-93E1-DCCB70A44A44}" type="pres">
      <dgm:prSet presAssocID="{80B0FCA4-207F-4ACD-9CAE-529CF849D2A8}" presName="spacerR" presStyleCnt="0"/>
      <dgm:spPr/>
    </dgm:pt>
    <dgm:pt modelId="{563A628A-4D9A-43A1-9A8E-391A65F5C171}" type="pres">
      <dgm:prSet presAssocID="{5D63307F-3E1F-4F30-9EEB-7B02EB6A8CF5}" presName="node" presStyleLbl="node1" presStyleIdx="1" presStyleCnt="3">
        <dgm:presLayoutVars>
          <dgm:bulletEnabled val="1"/>
        </dgm:presLayoutVars>
      </dgm:prSet>
      <dgm:spPr/>
      <dgm:t>
        <a:bodyPr/>
        <a:lstStyle/>
        <a:p>
          <a:endParaRPr lang="zh-CN" altLang="en-US"/>
        </a:p>
      </dgm:t>
    </dgm:pt>
    <dgm:pt modelId="{43474358-A816-4C19-995B-366F54286638}" type="pres">
      <dgm:prSet presAssocID="{552FC57D-8F6C-479D-8D26-16550B0C47A6}" presName="spacerL" presStyleCnt="0"/>
      <dgm:spPr/>
    </dgm:pt>
    <dgm:pt modelId="{4FE555A2-48A4-40FC-B8E8-91BBD70AB869}" type="pres">
      <dgm:prSet presAssocID="{552FC57D-8F6C-479D-8D26-16550B0C47A6}" presName="sibTrans" presStyleLbl="sibTrans2D1" presStyleIdx="1" presStyleCnt="2"/>
      <dgm:spPr/>
      <dgm:t>
        <a:bodyPr/>
        <a:lstStyle/>
        <a:p>
          <a:endParaRPr lang="zh-CN" altLang="en-US"/>
        </a:p>
      </dgm:t>
    </dgm:pt>
    <dgm:pt modelId="{63FBCEFF-2A63-4D72-93B2-D093AE6C048A}" type="pres">
      <dgm:prSet presAssocID="{552FC57D-8F6C-479D-8D26-16550B0C47A6}" presName="spacerR" presStyleCnt="0"/>
      <dgm:spPr/>
    </dgm:pt>
    <dgm:pt modelId="{3A62983F-B753-4278-97CE-83C84A88F8DF}" type="pres">
      <dgm:prSet presAssocID="{0CBA67C2-0DA4-4241-8A0F-E71803C7ECA7}" presName="node" presStyleLbl="node1" presStyleIdx="2" presStyleCnt="3">
        <dgm:presLayoutVars>
          <dgm:bulletEnabled val="1"/>
        </dgm:presLayoutVars>
      </dgm:prSet>
      <dgm:spPr/>
      <dgm:t>
        <a:bodyPr/>
        <a:lstStyle/>
        <a:p>
          <a:endParaRPr lang="zh-CN" altLang="en-US"/>
        </a:p>
      </dgm:t>
    </dgm:pt>
  </dgm:ptLst>
  <dgm:cxnLst>
    <dgm:cxn modelId="{E7F561EE-B154-4C0A-AC43-D90943584E06}" srcId="{1EBEA485-7C63-47F0-86B3-FC25D65AE2D3}" destId="{5D63307F-3E1F-4F30-9EEB-7B02EB6A8CF5}" srcOrd="1" destOrd="0" parTransId="{59050BF0-8865-4314-9DDC-28B09CAC0B24}" sibTransId="{552FC57D-8F6C-479D-8D26-16550B0C47A6}"/>
    <dgm:cxn modelId="{5FA86DF8-C95F-4E45-80C7-6996AED986D2}" type="presOf" srcId="{5D63307F-3E1F-4F30-9EEB-7B02EB6A8CF5}" destId="{563A628A-4D9A-43A1-9A8E-391A65F5C171}" srcOrd="0" destOrd="0" presId="urn:microsoft.com/office/officeart/2005/8/layout/equation1"/>
    <dgm:cxn modelId="{3B6613E1-7967-4A88-987D-A0C548F8A750}" type="presOf" srcId="{0CBA67C2-0DA4-4241-8A0F-E71803C7ECA7}" destId="{3A62983F-B753-4278-97CE-83C84A88F8DF}" srcOrd="0" destOrd="0" presId="urn:microsoft.com/office/officeart/2005/8/layout/equation1"/>
    <dgm:cxn modelId="{4724D45A-7B05-4C50-A63D-43B1E58B13AC}" srcId="{1EBEA485-7C63-47F0-86B3-FC25D65AE2D3}" destId="{37F43627-979D-40C3-94E1-E09CE65649D8}" srcOrd="0" destOrd="0" parTransId="{D091EDF8-E40A-49CE-8196-A6337225A85A}" sibTransId="{80B0FCA4-207F-4ACD-9CAE-529CF849D2A8}"/>
    <dgm:cxn modelId="{DF0547FC-D4F5-4606-95F0-8485245CC5D7}" type="presOf" srcId="{80B0FCA4-207F-4ACD-9CAE-529CF849D2A8}" destId="{501996EE-E0C1-4355-80FA-515E36A8A147}" srcOrd="0" destOrd="0" presId="urn:microsoft.com/office/officeart/2005/8/layout/equation1"/>
    <dgm:cxn modelId="{E64C9EA7-4B31-4F7B-B90C-E28AF8A9D77A}" type="presOf" srcId="{37F43627-979D-40C3-94E1-E09CE65649D8}" destId="{012048CF-6F12-456A-B5CB-1648859A387A}" srcOrd="0" destOrd="0" presId="urn:microsoft.com/office/officeart/2005/8/layout/equation1"/>
    <dgm:cxn modelId="{9EE6D458-3E54-4A24-B74A-D5F99977905F}" srcId="{1EBEA485-7C63-47F0-86B3-FC25D65AE2D3}" destId="{0CBA67C2-0DA4-4241-8A0F-E71803C7ECA7}" srcOrd="2" destOrd="0" parTransId="{462ECA95-3473-4E68-967F-AF805D4510C3}" sibTransId="{FE144715-F100-4ECF-8616-35B5B4B9770F}"/>
    <dgm:cxn modelId="{512E3B28-AF93-4ACE-A03E-339C265F0C6D}" type="presOf" srcId="{1EBEA485-7C63-47F0-86B3-FC25D65AE2D3}" destId="{C095DE75-4583-4C79-A03D-419C251DC2C0}" srcOrd="0" destOrd="0" presId="urn:microsoft.com/office/officeart/2005/8/layout/equation1"/>
    <dgm:cxn modelId="{3B248009-2D9A-41E9-BA65-FAFBA0E38BAA}" type="presOf" srcId="{552FC57D-8F6C-479D-8D26-16550B0C47A6}" destId="{4FE555A2-48A4-40FC-B8E8-91BBD70AB869}" srcOrd="0" destOrd="0" presId="urn:microsoft.com/office/officeart/2005/8/layout/equation1"/>
    <dgm:cxn modelId="{7DEE1CCA-BF55-4D8B-842B-4DD90AD32B3E}" type="presParOf" srcId="{C095DE75-4583-4C79-A03D-419C251DC2C0}" destId="{012048CF-6F12-456A-B5CB-1648859A387A}" srcOrd="0" destOrd="0" presId="urn:microsoft.com/office/officeart/2005/8/layout/equation1"/>
    <dgm:cxn modelId="{9C3E7691-76F9-4F44-A6A4-9B4DC96AE1FC}" type="presParOf" srcId="{C095DE75-4583-4C79-A03D-419C251DC2C0}" destId="{FC1EA915-8D16-4B2D-B6A5-1DD3489F3918}" srcOrd="1" destOrd="0" presId="urn:microsoft.com/office/officeart/2005/8/layout/equation1"/>
    <dgm:cxn modelId="{A318BAA4-6EAA-4748-9774-4AF822E25154}" type="presParOf" srcId="{C095DE75-4583-4C79-A03D-419C251DC2C0}" destId="{501996EE-E0C1-4355-80FA-515E36A8A147}" srcOrd="2" destOrd="0" presId="urn:microsoft.com/office/officeart/2005/8/layout/equation1"/>
    <dgm:cxn modelId="{AAE39B85-B6DC-4479-9C87-BBBBC1364D04}" type="presParOf" srcId="{C095DE75-4583-4C79-A03D-419C251DC2C0}" destId="{E83E23E0-B651-4DF1-93E1-DCCB70A44A44}" srcOrd="3" destOrd="0" presId="urn:microsoft.com/office/officeart/2005/8/layout/equation1"/>
    <dgm:cxn modelId="{727DD91D-5BAE-48DD-A75E-2D03D3935747}" type="presParOf" srcId="{C095DE75-4583-4C79-A03D-419C251DC2C0}" destId="{563A628A-4D9A-43A1-9A8E-391A65F5C171}" srcOrd="4" destOrd="0" presId="urn:microsoft.com/office/officeart/2005/8/layout/equation1"/>
    <dgm:cxn modelId="{591419D7-906E-45B5-8E00-4CB9CC4745E0}" type="presParOf" srcId="{C095DE75-4583-4C79-A03D-419C251DC2C0}" destId="{43474358-A816-4C19-995B-366F54286638}" srcOrd="5" destOrd="0" presId="urn:microsoft.com/office/officeart/2005/8/layout/equation1"/>
    <dgm:cxn modelId="{867AADD5-E567-46A3-9751-B4CB95072342}" type="presParOf" srcId="{C095DE75-4583-4C79-A03D-419C251DC2C0}" destId="{4FE555A2-48A4-40FC-B8E8-91BBD70AB869}" srcOrd="6" destOrd="0" presId="urn:microsoft.com/office/officeart/2005/8/layout/equation1"/>
    <dgm:cxn modelId="{00CAAD22-2E9C-4E63-B58B-62A2DE39E27A}" type="presParOf" srcId="{C095DE75-4583-4C79-A03D-419C251DC2C0}" destId="{63FBCEFF-2A63-4D72-93B2-D093AE6C048A}" srcOrd="7" destOrd="0" presId="urn:microsoft.com/office/officeart/2005/8/layout/equation1"/>
    <dgm:cxn modelId="{180B24C4-4175-4A3E-A995-3EDE4377D835}" type="presParOf" srcId="{C095DE75-4583-4C79-A03D-419C251DC2C0}" destId="{3A62983F-B753-4278-97CE-83C84A88F8D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900570-0108-469A-AC08-48CFBF3D4D78}"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zh-CN" altLang="en-US"/>
        </a:p>
      </dgm:t>
    </dgm:pt>
    <dgm:pt modelId="{58ABA612-E03D-4690-B2D4-EEDEDBC92B41}">
      <dgm:prSet phldrT="[文本]"/>
      <dgm:spPr/>
      <dgm:t>
        <a:bodyPr/>
        <a:lstStyle/>
        <a:p>
          <a:r>
            <a:rPr lang="zh-CN" altLang="en-US" dirty="0"/>
            <a:t>前言</a:t>
          </a:r>
        </a:p>
      </dgm:t>
    </dgm:pt>
    <dgm:pt modelId="{DC242318-AFF2-47B0-8ACC-07E251D69ACB}" type="parTrans" cxnId="{ED5FA534-5C6B-441E-B14A-9CE874CF3F7B}">
      <dgm:prSet/>
      <dgm:spPr/>
      <dgm:t>
        <a:bodyPr/>
        <a:lstStyle/>
        <a:p>
          <a:endParaRPr lang="zh-CN" altLang="en-US"/>
        </a:p>
      </dgm:t>
    </dgm:pt>
    <dgm:pt modelId="{D266E861-A5DA-43E7-A4EB-B92A6CF4E7E3}" type="sibTrans" cxnId="{ED5FA534-5C6B-441E-B14A-9CE874CF3F7B}">
      <dgm:prSet/>
      <dgm:spPr>
        <a:solidFill>
          <a:schemeClr val="accent6">
            <a:lumMod val="75000"/>
          </a:schemeClr>
        </a:solidFill>
      </dgm:spPr>
      <dgm:t>
        <a:bodyPr/>
        <a:lstStyle/>
        <a:p>
          <a:endParaRPr lang="zh-CN" altLang="en-US"/>
        </a:p>
      </dgm:t>
    </dgm:pt>
    <dgm:pt modelId="{B259F479-D5C3-412A-8461-24EE5A48AB74}">
      <dgm:prSet phldrT="[文本]"/>
      <dgm:spPr/>
      <dgm:t>
        <a:bodyPr/>
        <a:lstStyle/>
        <a:p>
          <a:r>
            <a:rPr lang="zh-CN" altLang="en-US" dirty="0"/>
            <a:t>数学模型及数值计算方法</a:t>
          </a:r>
        </a:p>
      </dgm:t>
    </dgm:pt>
    <dgm:pt modelId="{37B4146D-2943-4553-A530-90F0A02D37ED}" type="parTrans" cxnId="{5BC10EA5-E086-4098-B4D6-3CBE351DBEB0}">
      <dgm:prSet/>
      <dgm:spPr/>
      <dgm:t>
        <a:bodyPr/>
        <a:lstStyle/>
        <a:p>
          <a:endParaRPr lang="zh-CN" altLang="en-US"/>
        </a:p>
      </dgm:t>
    </dgm:pt>
    <dgm:pt modelId="{B8AC41CF-BEEA-4ED7-B84B-1097BD76C438}" type="sibTrans" cxnId="{5BC10EA5-E086-4098-B4D6-3CBE351DBEB0}">
      <dgm:prSet/>
      <dgm:spPr>
        <a:solidFill>
          <a:schemeClr val="accent6">
            <a:lumMod val="75000"/>
          </a:schemeClr>
        </a:solidFill>
      </dgm:spPr>
      <dgm:t>
        <a:bodyPr/>
        <a:lstStyle/>
        <a:p>
          <a:endParaRPr lang="zh-CN" altLang="en-US"/>
        </a:p>
      </dgm:t>
    </dgm:pt>
    <dgm:pt modelId="{8308805B-C842-4353-9C2B-54FCBEF9B63E}">
      <dgm:prSet phldrT="[文本]"/>
      <dgm:spPr/>
      <dgm:t>
        <a:bodyPr/>
        <a:lstStyle/>
        <a:p>
          <a:r>
            <a:rPr lang="zh-CN" altLang="en-US" dirty="0"/>
            <a:t>计算结果和分析</a:t>
          </a:r>
        </a:p>
      </dgm:t>
    </dgm:pt>
    <dgm:pt modelId="{96A8D770-71AD-4594-AC65-141AC5C636EC}" type="parTrans" cxnId="{D96583F9-B68E-42BB-A732-3AAC076A9C66}">
      <dgm:prSet/>
      <dgm:spPr/>
      <dgm:t>
        <a:bodyPr/>
        <a:lstStyle/>
        <a:p>
          <a:endParaRPr lang="zh-CN" altLang="en-US"/>
        </a:p>
      </dgm:t>
    </dgm:pt>
    <dgm:pt modelId="{006C13F0-3F3A-4BB9-AF2A-0CCE8BD8E4E6}" type="sibTrans" cxnId="{D96583F9-B68E-42BB-A732-3AAC076A9C66}">
      <dgm:prSet/>
      <dgm:spPr>
        <a:solidFill>
          <a:schemeClr val="accent6">
            <a:lumMod val="75000"/>
          </a:schemeClr>
        </a:solidFill>
      </dgm:spPr>
      <dgm:t>
        <a:bodyPr/>
        <a:lstStyle/>
        <a:p>
          <a:endParaRPr lang="zh-CN" altLang="en-US"/>
        </a:p>
      </dgm:t>
    </dgm:pt>
    <dgm:pt modelId="{73AB0CA5-5B98-44FB-894D-9AAE402A96F1}">
      <dgm:prSet phldrT="[文本]"/>
      <dgm:spPr/>
      <dgm:t>
        <a:bodyPr/>
        <a:lstStyle/>
        <a:p>
          <a:r>
            <a:rPr lang="zh-CN" altLang="en-US" dirty="0"/>
            <a:t>结论</a:t>
          </a:r>
        </a:p>
      </dgm:t>
    </dgm:pt>
    <dgm:pt modelId="{83284BD5-504F-49BC-A2FB-26936BEE54D0}" type="parTrans" cxnId="{F6B414D3-E2E4-4166-AE1C-C0058D3F97A9}">
      <dgm:prSet/>
      <dgm:spPr/>
      <dgm:t>
        <a:bodyPr/>
        <a:lstStyle/>
        <a:p>
          <a:endParaRPr lang="zh-CN" altLang="en-US"/>
        </a:p>
      </dgm:t>
    </dgm:pt>
    <dgm:pt modelId="{586AF71F-8545-4EE6-893A-5F0B20B65FC2}" type="sibTrans" cxnId="{F6B414D3-E2E4-4166-AE1C-C0058D3F97A9}">
      <dgm:prSet/>
      <dgm:spPr/>
      <dgm:t>
        <a:bodyPr/>
        <a:lstStyle/>
        <a:p>
          <a:endParaRPr lang="zh-CN" altLang="en-US"/>
        </a:p>
      </dgm:t>
    </dgm:pt>
    <dgm:pt modelId="{50208A1D-3DE5-464A-9010-A6FEF7E2E5F0}" type="pres">
      <dgm:prSet presAssocID="{18900570-0108-469A-AC08-48CFBF3D4D78}" presName="diagram" presStyleCnt="0">
        <dgm:presLayoutVars>
          <dgm:dir/>
          <dgm:resizeHandles val="exact"/>
        </dgm:presLayoutVars>
      </dgm:prSet>
      <dgm:spPr/>
      <dgm:t>
        <a:bodyPr/>
        <a:lstStyle/>
        <a:p>
          <a:endParaRPr lang="zh-CN" altLang="en-US"/>
        </a:p>
      </dgm:t>
    </dgm:pt>
    <dgm:pt modelId="{941D1521-FB26-4E59-862B-4039CDE3A81B}" type="pres">
      <dgm:prSet presAssocID="{58ABA612-E03D-4690-B2D4-EEDEDBC92B41}" presName="node" presStyleLbl="node1" presStyleIdx="0" presStyleCnt="4">
        <dgm:presLayoutVars>
          <dgm:bulletEnabled val="1"/>
        </dgm:presLayoutVars>
      </dgm:prSet>
      <dgm:spPr/>
      <dgm:t>
        <a:bodyPr/>
        <a:lstStyle/>
        <a:p>
          <a:endParaRPr lang="zh-CN" altLang="en-US"/>
        </a:p>
      </dgm:t>
    </dgm:pt>
    <dgm:pt modelId="{4F0AAEFA-AB6D-49C9-BF0D-9CE80C7EA349}" type="pres">
      <dgm:prSet presAssocID="{D266E861-A5DA-43E7-A4EB-B92A6CF4E7E3}" presName="sibTrans" presStyleLbl="sibTrans2D1" presStyleIdx="0" presStyleCnt="3"/>
      <dgm:spPr/>
      <dgm:t>
        <a:bodyPr/>
        <a:lstStyle/>
        <a:p>
          <a:endParaRPr lang="zh-CN" altLang="en-US"/>
        </a:p>
      </dgm:t>
    </dgm:pt>
    <dgm:pt modelId="{C33E8C09-8C86-431B-B548-BD0A47977C23}" type="pres">
      <dgm:prSet presAssocID="{D266E861-A5DA-43E7-A4EB-B92A6CF4E7E3}" presName="connectorText" presStyleLbl="sibTrans2D1" presStyleIdx="0" presStyleCnt="3"/>
      <dgm:spPr/>
      <dgm:t>
        <a:bodyPr/>
        <a:lstStyle/>
        <a:p>
          <a:endParaRPr lang="zh-CN" altLang="en-US"/>
        </a:p>
      </dgm:t>
    </dgm:pt>
    <dgm:pt modelId="{2791CBC4-CAED-4537-A2E4-9BD67C881817}" type="pres">
      <dgm:prSet presAssocID="{B259F479-D5C3-412A-8461-24EE5A48AB74}" presName="node" presStyleLbl="node1" presStyleIdx="1" presStyleCnt="4">
        <dgm:presLayoutVars>
          <dgm:bulletEnabled val="1"/>
        </dgm:presLayoutVars>
      </dgm:prSet>
      <dgm:spPr/>
      <dgm:t>
        <a:bodyPr/>
        <a:lstStyle/>
        <a:p>
          <a:endParaRPr lang="zh-CN" altLang="en-US"/>
        </a:p>
      </dgm:t>
    </dgm:pt>
    <dgm:pt modelId="{5A8F7BF3-F141-4746-8F9D-997C97DABA4E}" type="pres">
      <dgm:prSet presAssocID="{B8AC41CF-BEEA-4ED7-B84B-1097BD76C438}" presName="sibTrans" presStyleLbl="sibTrans2D1" presStyleIdx="1" presStyleCnt="3"/>
      <dgm:spPr/>
      <dgm:t>
        <a:bodyPr/>
        <a:lstStyle/>
        <a:p>
          <a:endParaRPr lang="zh-CN" altLang="en-US"/>
        </a:p>
      </dgm:t>
    </dgm:pt>
    <dgm:pt modelId="{06EFF9EA-E830-4A47-96B2-5472B9081981}" type="pres">
      <dgm:prSet presAssocID="{B8AC41CF-BEEA-4ED7-B84B-1097BD76C438}" presName="connectorText" presStyleLbl="sibTrans2D1" presStyleIdx="1" presStyleCnt="3"/>
      <dgm:spPr/>
      <dgm:t>
        <a:bodyPr/>
        <a:lstStyle/>
        <a:p>
          <a:endParaRPr lang="zh-CN" altLang="en-US"/>
        </a:p>
      </dgm:t>
    </dgm:pt>
    <dgm:pt modelId="{FE8C62CE-0969-4BF3-9367-BF248922BF27}" type="pres">
      <dgm:prSet presAssocID="{8308805B-C842-4353-9C2B-54FCBEF9B63E}" presName="node" presStyleLbl="node1" presStyleIdx="2" presStyleCnt="4">
        <dgm:presLayoutVars>
          <dgm:bulletEnabled val="1"/>
        </dgm:presLayoutVars>
      </dgm:prSet>
      <dgm:spPr/>
      <dgm:t>
        <a:bodyPr/>
        <a:lstStyle/>
        <a:p>
          <a:endParaRPr lang="zh-CN" altLang="en-US"/>
        </a:p>
      </dgm:t>
    </dgm:pt>
    <dgm:pt modelId="{144950F7-00A7-453E-8768-832188CC753C}" type="pres">
      <dgm:prSet presAssocID="{006C13F0-3F3A-4BB9-AF2A-0CCE8BD8E4E6}" presName="sibTrans" presStyleLbl="sibTrans2D1" presStyleIdx="2" presStyleCnt="3"/>
      <dgm:spPr/>
      <dgm:t>
        <a:bodyPr/>
        <a:lstStyle/>
        <a:p>
          <a:endParaRPr lang="zh-CN" altLang="en-US"/>
        </a:p>
      </dgm:t>
    </dgm:pt>
    <dgm:pt modelId="{952FF0DD-B07D-401D-9D92-A6FC767B302B}" type="pres">
      <dgm:prSet presAssocID="{006C13F0-3F3A-4BB9-AF2A-0CCE8BD8E4E6}" presName="connectorText" presStyleLbl="sibTrans2D1" presStyleIdx="2" presStyleCnt="3"/>
      <dgm:spPr/>
      <dgm:t>
        <a:bodyPr/>
        <a:lstStyle/>
        <a:p>
          <a:endParaRPr lang="zh-CN" altLang="en-US"/>
        </a:p>
      </dgm:t>
    </dgm:pt>
    <dgm:pt modelId="{2E850F38-7137-4858-84E9-374B0CEDAF00}" type="pres">
      <dgm:prSet presAssocID="{73AB0CA5-5B98-44FB-894D-9AAE402A96F1}" presName="node" presStyleLbl="node1" presStyleIdx="3" presStyleCnt="4">
        <dgm:presLayoutVars>
          <dgm:bulletEnabled val="1"/>
        </dgm:presLayoutVars>
      </dgm:prSet>
      <dgm:spPr/>
      <dgm:t>
        <a:bodyPr/>
        <a:lstStyle/>
        <a:p>
          <a:endParaRPr lang="zh-CN" altLang="en-US"/>
        </a:p>
      </dgm:t>
    </dgm:pt>
  </dgm:ptLst>
  <dgm:cxnLst>
    <dgm:cxn modelId="{5BC10EA5-E086-4098-B4D6-3CBE351DBEB0}" srcId="{18900570-0108-469A-AC08-48CFBF3D4D78}" destId="{B259F479-D5C3-412A-8461-24EE5A48AB74}" srcOrd="1" destOrd="0" parTransId="{37B4146D-2943-4553-A530-90F0A02D37ED}" sibTransId="{B8AC41CF-BEEA-4ED7-B84B-1097BD76C438}"/>
    <dgm:cxn modelId="{ED5FA534-5C6B-441E-B14A-9CE874CF3F7B}" srcId="{18900570-0108-469A-AC08-48CFBF3D4D78}" destId="{58ABA612-E03D-4690-B2D4-EEDEDBC92B41}" srcOrd="0" destOrd="0" parTransId="{DC242318-AFF2-47B0-8ACC-07E251D69ACB}" sibTransId="{D266E861-A5DA-43E7-A4EB-B92A6CF4E7E3}"/>
    <dgm:cxn modelId="{E5C9E9AE-6AD7-43A2-8D02-947485637762}" type="presOf" srcId="{73AB0CA5-5B98-44FB-894D-9AAE402A96F1}" destId="{2E850F38-7137-4858-84E9-374B0CEDAF00}" srcOrd="0" destOrd="0" presId="urn:microsoft.com/office/officeart/2005/8/layout/process5"/>
    <dgm:cxn modelId="{94996E79-869B-4CEB-B993-F6F23702245B}" type="presOf" srcId="{B259F479-D5C3-412A-8461-24EE5A48AB74}" destId="{2791CBC4-CAED-4537-A2E4-9BD67C881817}" srcOrd="0" destOrd="0" presId="urn:microsoft.com/office/officeart/2005/8/layout/process5"/>
    <dgm:cxn modelId="{ABC18494-C636-4F4C-9A6A-B4C20B6BFA9A}" type="presOf" srcId="{D266E861-A5DA-43E7-A4EB-B92A6CF4E7E3}" destId="{4F0AAEFA-AB6D-49C9-BF0D-9CE80C7EA349}" srcOrd="0" destOrd="0" presId="urn:microsoft.com/office/officeart/2005/8/layout/process5"/>
    <dgm:cxn modelId="{DEA45493-B2B7-4741-B775-5734E4320B31}" type="presOf" srcId="{B8AC41CF-BEEA-4ED7-B84B-1097BD76C438}" destId="{06EFF9EA-E830-4A47-96B2-5472B9081981}" srcOrd="1" destOrd="0" presId="urn:microsoft.com/office/officeart/2005/8/layout/process5"/>
    <dgm:cxn modelId="{5DF90046-433F-48E7-8434-976F9B81F9F0}" type="presOf" srcId="{006C13F0-3F3A-4BB9-AF2A-0CCE8BD8E4E6}" destId="{952FF0DD-B07D-401D-9D92-A6FC767B302B}" srcOrd="1" destOrd="0" presId="urn:microsoft.com/office/officeart/2005/8/layout/process5"/>
    <dgm:cxn modelId="{02483AFD-180A-4495-B00B-9E339186E2C0}" type="presOf" srcId="{58ABA612-E03D-4690-B2D4-EEDEDBC92B41}" destId="{941D1521-FB26-4E59-862B-4039CDE3A81B}" srcOrd="0" destOrd="0" presId="urn:microsoft.com/office/officeart/2005/8/layout/process5"/>
    <dgm:cxn modelId="{54BCDAFB-6052-4621-A2AB-B9A85DE194FB}" type="presOf" srcId="{18900570-0108-469A-AC08-48CFBF3D4D78}" destId="{50208A1D-3DE5-464A-9010-A6FEF7E2E5F0}" srcOrd="0" destOrd="0" presId="urn:microsoft.com/office/officeart/2005/8/layout/process5"/>
    <dgm:cxn modelId="{1FFDE4EB-A6A9-49CB-B11C-C44279311886}" type="presOf" srcId="{B8AC41CF-BEEA-4ED7-B84B-1097BD76C438}" destId="{5A8F7BF3-F141-4746-8F9D-997C97DABA4E}" srcOrd="0" destOrd="0" presId="urn:microsoft.com/office/officeart/2005/8/layout/process5"/>
    <dgm:cxn modelId="{D96583F9-B68E-42BB-A732-3AAC076A9C66}" srcId="{18900570-0108-469A-AC08-48CFBF3D4D78}" destId="{8308805B-C842-4353-9C2B-54FCBEF9B63E}" srcOrd="2" destOrd="0" parTransId="{96A8D770-71AD-4594-AC65-141AC5C636EC}" sibTransId="{006C13F0-3F3A-4BB9-AF2A-0CCE8BD8E4E6}"/>
    <dgm:cxn modelId="{B50E79F7-7599-4013-BB49-D4A9AF4FA502}" type="presOf" srcId="{006C13F0-3F3A-4BB9-AF2A-0CCE8BD8E4E6}" destId="{144950F7-00A7-453E-8768-832188CC753C}" srcOrd="0" destOrd="0" presId="urn:microsoft.com/office/officeart/2005/8/layout/process5"/>
    <dgm:cxn modelId="{2FDE2399-2615-43A0-95B8-A3C9314FFF3C}" type="presOf" srcId="{D266E861-A5DA-43E7-A4EB-B92A6CF4E7E3}" destId="{C33E8C09-8C86-431B-B548-BD0A47977C23}" srcOrd="1" destOrd="0" presId="urn:microsoft.com/office/officeart/2005/8/layout/process5"/>
    <dgm:cxn modelId="{539421B0-D6BD-40E3-8805-9A2920E2936F}" type="presOf" srcId="{8308805B-C842-4353-9C2B-54FCBEF9B63E}" destId="{FE8C62CE-0969-4BF3-9367-BF248922BF27}" srcOrd="0" destOrd="0" presId="urn:microsoft.com/office/officeart/2005/8/layout/process5"/>
    <dgm:cxn modelId="{F6B414D3-E2E4-4166-AE1C-C0058D3F97A9}" srcId="{18900570-0108-469A-AC08-48CFBF3D4D78}" destId="{73AB0CA5-5B98-44FB-894D-9AAE402A96F1}" srcOrd="3" destOrd="0" parTransId="{83284BD5-504F-49BC-A2FB-26936BEE54D0}" sibTransId="{586AF71F-8545-4EE6-893A-5F0B20B65FC2}"/>
    <dgm:cxn modelId="{8C4BEB7F-8CCE-4EF0-B07B-1E3B4FE817AB}" type="presParOf" srcId="{50208A1D-3DE5-464A-9010-A6FEF7E2E5F0}" destId="{941D1521-FB26-4E59-862B-4039CDE3A81B}" srcOrd="0" destOrd="0" presId="urn:microsoft.com/office/officeart/2005/8/layout/process5"/>
    <dgm:cxn modelId="{61028640-6970-4E2E-8F52-EDCEA22A6DD2}" type="presParOf" srcId="{50208A1D-3DE5-464A-9010-A6FEF7E2E5F0}" destId="{4F0AAEFA-AB6D-49C9-BF0D-9CE80C7EA349}" srcOrd="1" destOrd="0" presId="urn:microsoft.com/office/officeart/2005/8/layout/process5"/>
    <dgm:cxn modelId="{47B67AF3-847B-44DB-919F-C85708599D81}" type="presParOf" srcId="{4F0AAEFA-AB6D-49C9-BF0D-9CE80C7EA349}" destId="{C33E8C09-8C86-431B-B548-BD0A47977C23}" srcOrd="0" destOrd="0" presId="urn:microsoft.com/office/officeart/2005/8/layout/process5"/>
    <dgm:cxn modelId="{707767CF-8F08-4CDC-857B-3D4C3B27B1DF}" type="presParOf" srcId="{50208A1D-3DE5-464A-9010-A6FEF7E2E5F0}" destId="{2791CBC4-CAED-4537-A2E4-9BD67C881817}" srcOrd="2" destOrd="0" presId="urn:microsoft.com/office/officeart/2005/8/layout/process5"/>
    <dgm:cxn modelId="{BBA84D24-AF13-4304-BD39-30D0F49120D5}" type="presParOf" srcId="{50208A1D-3DE5-464A-9010-A6FEF7E2E5F0}" destId="{5A8F7BF3-F141-4746-8F9D-997C97DABA4E}" srcOrd="3" destOrd="0" presId="urn:microsoft.com/office/officeart/2005/8/layout/process5"/>
    <dgm:cxn modelId="{C483A215-DA93-459E-B2B4-216A12486C3C}" type="presParOf" srcId="{5A8F7BF3-F141-4746-8F9D-997C97DABA4E}" destId="{06EFF9EA-E830-4A47-96B2-5472B9081981}" srcOrd="0" destOrd="0" presId="urn:microsoft.com/office/officeart/2005/8/layout/process5"/>
    <dgm:cxn modelId="{67F31C7F-29BC-4E62-B6AE-FD5ADA94E302}" type="presParOf" srcId="{50208A1D-3DE5-464A-9010-A6FEF7E2E5F0}" destId="{FE8C62CE-0969-4BF3-9367-BF248922BF27}" srcOrd="4" destOrd="0" presId="urn:microsoft.com/office/officeart/2005/8/layout/process5"/>
    <dgm:cxn modelId="{4807DB79-7611-4D92-B4E0-7DD6577A2E4F}" type="presParOf" srcId="{50208A1D-3DE5-464A-9010-A6FEF7E2E5F0}" destId="{144950F7-00A7-453E-8768-832188CC753C}" srcOrd="5" destOrd="0" presId="urn:microsoft.com/office/officeart/2005/8/layout/process5"/>
    <dgm:cxn modelId="{53649679-0A05-470B-B259-BCB1D8035D9D}" type="presParOf" srcId="{144950F7-00A7-453E-8768-832188CC753C}" destId="{952FF0DD-B07D-401D-9D92-A6FC767B302B}" srcOrd="0" destOrd="0" presId="urn:microsoft.com/office/officeart/2005/8/layout/process5"/>
    <dgm:cxn modelId="{C4FD8F7F-C2F3-416D-ADF2-78A867EF93EE}" type="presParOf" srcId="{50208A1D-3DE5-464A-9010-A6FEF7E2E5F0}" destId="{2E850F38-7137-4858-84E9-374B0CEDAF00}"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80376D-3FB5-4D0A-84C8-3852768C5260}" type="doc">
      <dgm:prSet loTypeId="urn:microsoft.com/office/officeart/2005/8/layout/radial2" loCatId="relationship" qsTypeId="urn:microsoft.com/office/officeart/2005/8/quickstyle/simple4" qsCatId="simple" csTypeId="urn:microsoft.com/office/officeart/2005/8/colors/accent2_2" csCatId="accent2" phldr="1"/>
      <dgm:spPr/>
      <dgm:t>
        <a:bodyPr/>
        <a:lstStyle/>
        <a:p>
          <a:endParaRPr lang="zh-CN" altLang="en-US"/>
        </a:p>
      </dgm:t>
    </dgm:pt>
    <dgm:pt modelId="{12B66035-6193-49B3-A2B0-977F4637C1DB}">
      <dgm:prSet phldrT="[文本]" custT="1"/>
      <dgm:spPr/>
      <dgm:t>
        <a:bodyPr/>
        <a:lstStyle/>
        <a:p>
          <a:r>
            <a:rPr lang="zh-CN" altLang="en-US" sz="2400" dirty="0">
              <a:solidFill>
                <a:srgbClr val="FFFFFF"/>
              </a:solidFill>
              <a:latin typeface="黑体" panose="02010609060101010101" pitchFamily="49" charset="-122"/>
              <a:ea typeface="黑体" panose="02010609060101010101" pitchFamily="49" charset="-122"/>
              <a:cs typeface="+mn-cs"/>
            </a:rPr>
            <a:t>简化</a:t>
          </a:r>
          <a:endParaRPr lang="zh-CN" altLang="en-US" sz="2400" dirty="0">
            <a:latin typeface="黑体" panose="02010609060101010101" pitchFamily="49" charset="-122"/>
            <a:ea typeface="黑体" panose="02010609060101010101" pitchFamily="49" charset="-122"/>
          </a:endParaRPr>
        </a:p>
      </dgm:t>
    </dgm:pt>
    <dgm:pt modelId="{9CBB7267-63D2-4F9A-8E7D-5FD480017D50}" type="parTrans" cxnId="{9095E293-9B12-4991-95DD-78B6477EAC4D}">
      <dgm:prSet/>
      <dgm:spPr/>
      <dgm:t>
        <a:bodyPr/>
        <a:lstStyle/>
        <a:p>
          <a:endParaRPr lang="zh-CN" altLang="en-US"/>
        </a:p>
      </dgm:t>
    </dgm:pt>
    <dgm:pt modelId="{6B1121BD-B0C2-4E5B-91A8-9F2547BECF44}" type="sibTrans" cxnId="{9095E293-9B12-4991-95DD-78B6477EAC4D}">
      <dgm:prSet/>
      <dgm:spPr/>
      <dgm:t>
        <a:bodyPr/>
        <a:lstStyle/>
        <a:p>
          <a:endParaRPr lang="zh-CN" altLang="en-US"/>
        </a:p>
      </dgm:t>
    </dgm:pt>
    <dgm:pt modelId="{78211DCA-8322-4564-A13A-C6A0676030C8}">
      <dgm:prSet phldrT="[文本]" custT="1"/>
      <dgm:spPr/>
      <dgm:t>
        <a:bodyPr/>
        <a:lstStyle/>
        <a:p>
          <a:r>
            <a:rPr lang="zh-CN" altLang="en-US" sz="24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dirty="0">
            <a:latin typeface="黑体" panose="02010609060101010101" pitchFamily="49" charset="-122"/>
            <a:ea typeface="黑体" panose="02010609060101010101" pitchFamily="49" charset="-122"/>
          </a:endParaRPr>
        </a:p>
      </dgm:t>
    </dgm:pt>
    <dgm:pt modelId="{DFD8C87D-4F7F-413E-B6B7-BC88ACCCE986}" type="parTrans" cxnId="{06BE55DB-6450-446E-8C18-A55AC8928A7C}">
      <dgm:prSet/>
      <dgm:spPr/>
      <dgm:t>
        <a:bodyPr/>
        <a:lstStyle/>
        <a:p>
          <a:endParaRPr lang="zh-CN" altLang="en-US"/>
        </a:p>
      </dgm:t>
    </dgm:pt>
    <dgm:pt modelId="{635DC00C-00BA-49E1-A756-1B6B24EC1DE1}" type="sibTrans" cxnId="{06BE55DB-6450-446E-8C18-A55AC8928A7C}">
      <dgm:prSet/>
      <dgm:spPr/>
      <dgm:t>
        <a:bodyPr/>
        <a:lstStyle/>
        <a:p>
          <a:endParaRPr lang="zh-CN" altLang="en-US"/>
        </a:p>
      </dgm:t>
    </dgm:pt>
    <dgm:pt modelId="{C5A1225C-90FA-4486-A30A-B210ACDD784B}">
      <dgm:prSet custT="1"/>
      <dgm:spPr/>
      <dgm:t>
        <a:bodyPr/>
        <a:lstStyle/>
        <a:p>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gm:t>
    </dgm:pt>
    <dgm:pt modelId="{802ECA75-2BE9-42E5-B2FA-05F3DA58B6B7}" type="parTrans" cxnId="{FBC08466-2B89-4AC0-A091-C2F9538DE4DE}">
      <dgm:prSet/>
      <dgm:spPr/>
      <dgm:t>
        <a:bodyPr/>
        <a:lstStyle/>
        <a:p>
          <a:endParaRPr lang="zh-CN" altLang="en-US"/>
        </a:p>
      </dgm:t>
    </dgm:pt>
    <dgm:pt modelId="{FB68D388-2590-4F49-8F33-85B9F6C3A2FA}" type="sibTrans" cxnId="{FBC08466-2B89-4AC0-A091-C2F9538DE4DE}">
      <dgm:prSet/>
      <dgm:spPr/>
      <dgm:t>
        <a:bodyPr/>
        <a:lstStyle/>
        <a:p>
          <a:endParaRPr lang="zh-CN" altLang="en-US"/>
        </a:p>
      </dgm:t>
    </dgm:pt>
    <dgm:pt modelId="{AAA5DD30-38B5-4272-BEDB-04EBEEC5C1C6}">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gm:t>
    </dgm:pt>
    <dgm:pt modelId="{3ED45EF8-DA59-476B-B02C-09362C872BAE}" type="parTrans" cxnId="{0A1D5BCB-1B69-4A80-8EA7-C93FC57A3F84}">
      <dgm:prSet/>
      <dgm:spPr/>
      <dgm:t>
        <a:bodyPr/>
        <a:lstStyle/>
        <a:p>
          <a:endParaRPr lang="zh-CN" altLang="en-US"/>
        </a:p>
      </dgm:t>
    </dgm:pt>
    <dgm:pt modelId="{ACF62371-46C9-4942-BAEC-4727AF8A327D}" type="sibTrans" cxnId="{0A1D5BCB-1B69-4A80-8EA7-C93FC57A3F84}">
      <dgm:prSet/>
      <dgm:spPr/>
      <dgm:t>
        <a:bodyPr/>
        <a:lstStyle/>
        <a:p>
          <a:endParaRPr lang="zh-CN" altLang="en-US"/>
        </a:p>
      </dgm:t>
    </dgm:pt>
    <dgm:pt modelId="{55865BC3-762F-4AAF-B900-4E76B80409B8}">
      <dgm:prSet custT="1"/>
      <dgm:spPr/>
      <dgm:t>
        <a:bodyPr/>
        <a:lstStyle/>
        <a:p>
          <a:pPr marL="228600" lvl="1" indent="-228600" algn="l" defTabSz="1066800">
            <a:lnSpc>
              <a:spcPct val="90000"/>
            </a:lnSpc>
            <a:spcBef>
              <a:spcPct val="0"/>
            </a:spcBef>
            <a:spcAft>
              <a:spcPct val="15000"/>
            </a:spcAft>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gm:t>
    </dgm:pt>
    <dgm:pt modelId="{04B856C3-CCE3-40E4-9F8F-BAC8B8324DC1}" type="parTrans" cxnId="{305E0B95-7DD1-422C-AACD-81C43E890350}">
      <dgm:prSet/>
      <dgm:spPr/>
      <dgm:t>
        <a:bodyPr/>
        <a:lstStyle/>
        <a:p>
          <a:endParaRPr lang="zh-CN" altLang="en-US"/>
        </a:p>
      </dgm:t>
    </dgm:pt>
    <dgm:pt modelId="{47D96168-748D-4604-8D49-0684B741390D}" type="sibTrans" cxnId="{305E0B95-7DD1-422C-AACD-81C43E890350}">
      <dgm:prSet/>
      <dgm:spPr/>
      <dgm:t>
        <a:bodyPr/>
        <a:lstStyle/>
        <a:p>
          <a:endParaRPr lang="zh-CN" altLang="en-US"/>
        </a:p>
      </dgm:t>
    </dgm:pt>
    <dgm:pt modelId="{A2E7850E-8773-4600-8064-9CF6100A66D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gm:t>
    </dgm:pt>
    <dgm:pt modelId="{3A79A980-D94C-4D29-AFD6-058CC080847D}" type="parTrans" cxnId="{941A1B7B-6C21-423C-81FE-6EE783D7DAC6}">
      <dgm:prSet/>
      <dgm:spPr/>
      <dgm:t>
        <a:bodyPr/>
        <a:lstStyle/>
        <a:p>
          <a:endParaRPr lang="zh-CN" altLang="en-US"/>
        </a:p>
      </dgm:t>
    </dgm:pt>
    <dgm:pt modelId="{63E56CD7-00CE-4A90-8C09-BAD73387067E}" type="sibTrans" cxnId="{941A1B7B-6C21-423C-81FE-6EE783D7DAC6}">
      <dgm:prSet/>
      <dgm:spPr/>
      <dgm:t>
        <a:bodyPr/>
        <a:lstStyle/>
        <a:p>
          <a:endParaRPr lang="zh-CN" altLang="en-US"/>
        </a:p>
      </dgm:t>
    </dgm:pt>
    <dgm:pt modelId="{8EA4BC40-4449-4B35-BD0B-CCCFC0E09DE9}">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gm:t>
    </dgm:pt>
    <dgm:pt modelId="{8034A4D3-482D-4F1F-B010-1A6A1ECF91AD}" type="parTrans" cxnId="{BA5C9D43-FF41-47CB-852C-32ACC4BA5197}">
      <dgm:prSet/>
      <dgm:spPr/>
      <dgm:t>
        <a:bodyPr/>
        <a:lstStyle/>
        <a:p>
          <a:endParaRPr lang="zh-CN" altLang="en-US"/>
        </a:p>
      </dgm:t>
    </dgm:pt>
    <dgm:pt modelId="{4E819F63-DC50-4B1E-9352-8F5EA6C8382B}" type="sibTrans" cxnId="{BA5C9D43-FF41-47CB-852C-32ACC4BA5197}">
      <dgm:prSet/>
      <dgm:spPr/>
      <dgm:t>
        <a:bodyPr/>
        <a:lstStyle/>
        <a:p>
          <a:endParaRPr lang="zh-CN" altLang="en-US"/>
        </a:p>
      </dgm:t>
    </dgm:pt>
    <dgm:pt modelId="{E3DEC57F-CC91-4340-A243-5A34A7BDC83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gm:t>
    </dgm:pt>
    <dgm:pt modelId="{75AF59B2-BEF9-4BD8-B907-BEF79978123F}" type="parTrans" cxnId="{4D4BB2B7-86C9-4D3A-9B78-D3987D881B0A}">
      <dgm:prSet/>
      <dgm:spPr/>
      <dgm:t>
        <a:bodyPr/>
        <a:lstStyle/>
        <a:p>
          <a:endParaRPr lang="zh-CN" altLang="en-US"/>
        </a:p>
      </dgm:t>
    </dgm:pt>
    <dgm:pt modelId="{99FDD2A1-B04A-4930-897B-5C638094137B}" type="sibTrans" cxnId="{4D4BB2B7-86C9-4D3A-9B78-D3987D881B0A}">
      <dgm:prSet/>
      <dgm:spPr/>
      <dgm:t>
        <a:bodyPr/>
        <a:lstStyle/>
        <a:p>
          <a:endParaRPr lang="zh-CN" altLang="en-US"/>
        </a:p>
      </dgm:t>
    </dgm:pt>
    <dgm:pt modelId="{50D7D6D9-AFD3-4193-B414-1E86FBC948BB}" type="pres">
      <dgm:prSet presAssocID="{DB80376D-3FB5-4D0A-84C8-3852768C5260}" presName="composite" presStyleCnt="0">
        <dgm:presLayoutVars>
          <dgm:chMax val="5"/>
          <dgm:dir/>
          <dgm:animLvl val="ctr"/>
          <dgm:resizeHandles val="exact"/>
        </dgm:presLayoutVars>
      </dgm:prSet>
      <dgm:spPr/>
      <dgm:t>
        <a:bodyPr/>
        <a:lstStyle/>
        <a:p>
          <a:endParaRPr lang="zh-CN" altLang="en-US"/>
        </a:p>
      </dgm:t>
    </dgm:pt>
    <dgm:pt modelId="{84FE4EA4-6258-4AAA-9EB6-F6B7357B10B8}" type="pres">
      <dgm:prSet presAssocID="{DB80376D-3FB5-4D0A-84C8-3852768C5260}" presName="cycle" presStyleCnt="0"/>
      <dgm:spPr/>
    </dgm:pt>
    <dgm:pt modelId="{E6EDEA89-5BD7-42FB-AB69-F0C593F94483}" type="pres">
      <dgm:prSet presAssocID="{DB80376D-3FB5-4D0A-84C8-3852768C5260}" presName="centerShape" presStyleCnt="0"/>
      <dgm:spPr/>
    </dgm:pt>
    <dgm:pt modelId="{E5256112-2446-4FB5-81A8-89F1363407B6}" type="pres">
      <dgm:prSet presAssocID="{DB80376D-3FB5-4D0A-84C8-3852768C5260}" presName="connSite" presStyleLbl="node1" presStyleIdx="0" presStyleCnt="5"/>
      <dgm:spPr/>
    </dgm:pt>
    <dgm:pt modelId="{628988A0-1AF6-4E5F-91F4-055FBEF958B7}" type="pres">
      <dgm:prSet presAssocID="{DB80376D-3FB5-4D0A-84C8-3852768C5260}" presName="visible" presStyleLbl="node1" presStyleIdx="0" presStyleCnt="5"/>
      <dgm:spPr>
        <a:solidFill>
          <a:srgbClr val="5088ED"/>
        </a:solidFill>
      </dgm:spPr>
    </dgm:pt>
    <dgm:pt modelId="{8092C01E-857F-4B8C-861D-6A4445FDF679}" type="pres">
      <dgm:prSet presAssocID="{9CBB7267-63D2-4F9A-8E7D-5FD480017D50}" presName="Name25" presStyleLbl="parChTrans1D1" presStyleIdx="0" presStyleCnt="4"/>
      <dgm:spPr/>
      <dgm:t>
        <a:bodyPr/>
        <a:lstStyle/>
        <a:p>
          <a:endParaRPr lang="zh-CN" altLang="en-US"/>
        </a:p>
      </dgm:t>
    </dgm:pt>
    <dgm:pt modelId="{5A4C2A0A-A5D5-4FF6-A1EA-5B3FE73964E9}" type="pres">
      <dgm:prSet presAssocID="{12B66035-6193-49B3-A2B0-977F4637C1DB}" presName="node" presStyleCnt="0"/>
      <dgm:spPr/>
    </dgm:pt>
    <dgm:pt modelId="{6B304A20-DB8D-49ED-A16A-D7397F832168}" type="pres">
      <dgm:prSet presAssocID="{12B66035-6193-49B3-A2B0-977F4637C1DB}" presName="parentNode" presStyleLbl="node1" presStyleIdx="1" presStyleCnt="5">
        <dgm:presLayoutVars>
          <dgm:chMax val="1"/>
          <dgm:bulletEnabled val="1"/>
        </dgm:presLayoutVars>
      </dgm:prSet>
      <dgm:spPr/>
      <dgm:t>
        <a:bodyPr/>
        <a:lstStyle/>
        <a:p>
          <a:endParaRPr lang="zh-CN" altLang="en-US"/>
        </a:p>
      </dgm:t>
    </dgm:pt>
    <dgm:pt modelId="{792CCAF8-6D15-44A4-B687-DD5E42954C74}" type="pres">
      <dgm:prSet presAssocID="{12B66035-6193-49B3-A2B0-977F4637C1DB}" presName="childNode" presStyleLbl="revTx" presStyleIdx="0" presStyleCnt="4">
        <dgm:presLayoutVars>
          <dgm:bulletEnabled val="1"/>
        </dgm:presLayoutVars>
      </dgm:prSet>
      <dgm:spPr/>
      <dgm:t>
        <a:bodyPr/>
        <a:lstStyle/>
        <a:p>
          <a:endParaRPr lang="zh-CN" altLang="en-US"/>
        </a:p>
      </dgm:t>
    </dgm:pt>
    <dgm:pt modelId="{24330D7C-1560-4B0B-854B-F6880BF0A689}" type="pres">
      <dgm:prSet presAssocID="{802ECA75-2BE9-42E5-B2FA-05F3DA58B6B7}" presName="Name25" presStyleLbl="parChTrans1D1" presStyleIdx="1" presStyleCnt="4"/>
      <dgm:spPr/>
      <dgm:t>
        <a:bodyPr/>
        <a:lstStyle/>
        <a:p>
          <a:endParaRPr lang="zh-CN" altLang="en-US"/>
        </a:p>
      </dgm:t>
    </dgm:pt>
    <dgm:pt modelId="{96421A75-64B1-43EE-9708-FDE51F80895A}" type="pres">
      <dgm:prSet presAssocID="{C5A1225C-90FA-4486-A30A-B210ACDD784B}" presName="node" presStyleCnt="0"/>
      <dgm:spPr/>
    </dgm:pt>
    <dgm:pt modelId="{315E4C75-47A3-48A7-81AC-88564085DC0C}" type="pres">
      <dgm:prSet presAssocID="{C5A1225C-90FA-4486-A30A-B210ACDD784B}" presName="parentNode" presStyleLbl="node1" presStyleIdx="2" presStyleCnt="5">
        <dgm:presLayoutVars>
          <dgm:chMax val="1"/>
          <dgm:bulletEnabled val="1"/>
        </dgm:presLayoutVars>
      </dgm:prSet>
      <dgm:spPr/>
      <dgm:t>
        <a:bodyPr/>
        <a:lstStyle/>
        <a:p>
          <a:endParaRPr lang="zh-CN" altLang="en-US"/>
        </a:p>
      </dgm:t>
    </dgm:pt>
    <dgm:pt modelId="{A8310C94-FCCA-4B11-9E9B-04C7D6AFFA33}" type="pres">
      <dgm:prSet presAssocID="{C5A1225C-90FA-4486-A30A-B210ACDD784B}" presName="childNode" presStyleLbl="revTx" presStyleIdx="1" presStyleCnt="4">
        <dgm:presLayoutVars>
          <dgm:bulletEnabled val="1"/>
        </dgm:presLayoutVars>
      </dgm:prSet>
      <dgm:spPr/>
      <dgm:t>
        <a:bodyPr/>
        <a:lstStyle/>
        <a:p>
          <a:endParaRPr lang="zh-CN" altLang="en-US"/>
        </a:p>
      </dgm:t>
    </dgm:pt>
    <dgm:pt modelId="{EC142B2F-E8DD-47DF-8805-B0A4C789A170}" type="pres">
      <dgm:prSet presAssocID="{3ED45EF8-DA59-476B-B02C-09362C872BAE}" presName="Name25" presStyleLbl="parChTrans1D1" presStyleIdx="2" presStyleCnt="4"/>
      <dgm:spPr/>
      <dgm:t>
        <a:bodyPr/>
        <a:lstStyle/>
        <a:p>
          <a:endParaRPr lang="zh-CN" altLang="en-US"/>
        </a:p>
      </dgm:t>
    </dgm:pt>
    <dgm:pt modelId="{F5909F8F-E2F7-4A65-B32F-C5A0138F0082}" type="pres">
      <dgm:prSet presAssocID="{AAA5DD30-38B5-4272-BEDB-04EBEEC5C1C6}" presName="node" presStyleCnt="0"/>
      <dgm:spPr/>
    </dgm:pt>
    <dgm:pt modelId="{1544BAAB-D2BA-46DA-8C63-CA0BD5D25D9A}" type="pres">
      <dgm:prSet presAssocID="{AAA5DD30-38B5-4272-BEDB-04EBEEC5C1C6}" presName="parentNode" presStyleLbl="node1" presStyleIdx="3" presStyleCnt="5">
        <dgm:presLayoutVars>
          <dgm:chMax val="1"/>
          <dgm:bulletEnabled val="1"/>
        </dgm:presLayoutVars>
      </dgm:prSet>
      <dgm:spPr/>
      <dgm:t>
        <a:bodyPr/>
        <a:lstStyle/>
        <a:p>
          <a:endParaRPr lang="zh-CN" altLang="en-US"/>
        </a:p>
      </dgm:t>
    </dgm:pt>
    <dgm:pt modelId="{4BFFE7A7-7902-4565-8C01-997AA76A098C}" type="pres">
      <dgm:prSet presAssocID="{AAA5DD30-38B5-4272-BEDB-04EBEEC5C1C6}" presName="childNode" presStyleLbl="revTx" presStyleIdx="2" presStyleCnt="4">
        <dgm:presLayoutVars>
          <dgm:bulletEnabled val="1"/>
        </dgm:presLayoutVars>
      </dgm:prSet>
      <dgm:spPr/>
      <dgm:t>
        <a:bodyPr/>
        <a:lstStyle/>
        <a:p>
          <a:endParaRPr lang="zh-CN" altLang="en-US"/>
        </a:p>
      </dgm:t>
    </dgm:pt>
    <dgm:pt modelId="{76B22304-AC8B-4AC1-9A05-EC47A2402D76}" type="pres">
      <dgm:prSet presAssocID="{8034A4D3-482D-4F1F-B010-1A6A1ECF91AD}" presName="Name25" presStyleLbl="parChTrans1D1" presStyleIdx="3" presStyleCnt="4"/>
      <dgm:spPr/>
      <dgm:t>
        <a:bodyPr/>
        <a:lstStyle/>
        <a:p>
          <a:endParaRPr lang="zh-CN" altLang="en-US"/>
        </a:p>
      </dgm:t>
    </dgm:pt>
    <dgm:pt modelId="{482CD1E5-7D25-4708-A24C-D17D3474622B}" type="pres">
      <dgm:prSet presAssocID="{8EA4BC40-4449-4B35-BD0B-CCCFC0E09DE9}" presName="node" presStyleCnt="0"/>
      <dgm:spPr/>
    </dgm:pt>
    <dgm:pt modelId="{70D496E4-3DE5-4804-80E8-142D2A753B45}" type="pres">
      <dgm:prSet presAssocID="{8EA4BC40-4449-4B35-BD0B-CCCFC0E09DE9}" presName="parentNode" presStyleLbl="node1" presStyleIdx="4" presStyleCnt="5">
        <dgm:presLayoutVars>
          <dgm:chMax val="1"/>
          <dgm:bulletEnabled val="1"/>
        </dgm:presLayoutVars>
      </dgm:prSet>
      <dgm:spPr/>
      <dgm:t>
        <a:bodyPr/>
        <a:lstStyle/>
        <a:p>
          <a:endParaRPr lang="zh-CN" altLang="en-US"/>
        </a:p>
      </dgm:t>
    </dgm:pt>
    <dgm:pt modelId="{2D3A7B99-BF7C-435E-88C5-B4F51CDA7139}" type="pres">
      <dgm:prSet presAssocID="{8EA4BC40-4449-4B35-BD0B-CCCFC0E09DE9}" presName="childNode" presStyleLbl="revTx" presStyleIdx="3" presStyleCnt="4">
        <dgm:presLayoutVars>
          <dgm:bulletEnabled val="1"/>
        </dgm:presLayoutVars>
      </dgm:prSet>
      <dgm:spPr/>
      <dgm:t>
        <a:bodyPr/>
        <a:lstStyle/>
        <a:p>
          <a:endParaRPr lang="zh-CN" altLang="en-US"/>
        </a:p>
      </dgm:t>
    </dgm:pt>
  </dgm:ptLst>
  <dgm:cxnLst>
    <dgm:cxn modelId="{1CC68D64-7549-46B0-A69B-14CAE885917F}" type="presOf" srcId="{E3DEC57F-CC91-4340-A243-5A34A7BDC832}" destId="{2D3A7B99-BF7C-435E-88C5-B4F51CDA7139}" srcOrd="0" destOrd="0" presId="urn:microsoft.com/office/officeart/2005/8/layout/radial2"/>
    <dgm:cxn modelId="{DB061167-73D6-4091-906F-54EB47148B2F}" type="presOf" srcId="{AAA5DD30-38B5-4272-BEDB-04EBEEC5C1C6}" destId="{1544BAAB-D2BA-46DA-8C63-CA0BD5D25D9A}" srcOrd="0" destOrd="0" presId="urn:microsoft.com/office/officeart/2005/8/layout/radial2"/>
    <dgm:cxn modelId="{C2EA2A51-164E-4E54-8304-191058BD77DF}" type="presOf" srcId="{802ECA75-2BE9-42E5-B2FA-05F3DA58B6B7}" destId="{24330D7C-1560-4B0B-854B-F6880BF0A689}" srcOrd="0" destOrd="0" presId="urn:microsoft.com/office/officeart/2005/8/layout/radial2"/>
    <dgm:cxn modelId="{BA5C9D43-FF41-47CB-852C-32ACC4BA5197}" srcId="{DB80376D-3FB5-4D0A-84C8-3852768C5260}" destId="{8EA4BC40-4449-4B35-BD0B-CCCFC0E09DE9}" srcOrd="3" destOrd="0" parTransId="{8034A4D3-482D-4F1F-B010-1A6A1ECF91AD}" sibTransId="{4E819F63-DC50-4B1E-9352-8F5EA6C8382B}"/>
    <dgm:cxn modelId="{B1A8DF08-21AA-4C40-AABC-BE7F07A6FFD3}" type="presOf" srcId="{78211DCA-8322-4564-A13A-C6A0676030C8}" destId="{792CCAF8-6D15-44A4-B687-DD5E42954C74}" srcOrd="0" destOrd="0" presId="urn:microsoft.com/office/officeart/2005/8/layout/radial2"/>
    <dgm:cxn modelId="{C5DF3651-CE27-4D3D-84CA-6A6848F7EED6}" type="presOf" srcId="{A2E7850E-8773-4600-8064-9CF6100A66D2}" destId="{4BFFE7A7-7902-4565-8C01-997AA76A098C}" srcOrd="0" destOrd="0" presId="urn:microsoft.com/office/officeart/2005/8/layout/radial2"/>
    <dgm:cxn modelId="{0A1D5BCB-1B69-4A80-8EA7-C93FC57A3F84}" srcId="{DB80376D-3FB5-4D0A-84C8-3852768C5260}" destId="{AAA5DD30-38B5-4272-BEDB-04EBEEC5C1C6}" srcOrd="2" destOrd="0" parTransId="{3ED45EF8-DA59-476B-B02C-09362C872BAE}" sibTransId="{ACF62371-46C9-4942-BAEC-4727AF8A327D}"/>
    <dgm:cxn modelId="{4D4BB2B7-86C9-4D3A-9B78-D3987D881B0A}" srcId="{8EA4BC40-4449-4B35-BD0B-CCCFC0E09DE9}" destId="{E3DEC57F-CC91-4340-A243-5A34A7BDC832}" srcOrd="0" destOrd="0" parTransId="{75AF59B2-BEF9-4BD8-B907-BEF79978123F}" sibTransId="{99FDD2A1-B04A-4930-897B-5C638094137B}"/>
    <dgm:cxn modelId="{888A40C2-9F9D-4538-A080-B9503A7219F9}" type="presOf" srcId="{3ED45EF8-DA59-476B-B02C-09362C872BAE}" destId="{EC142B2F-E8DD-47DF-8805-B0A4C789A170}" srcOrd="0" destOrd="0" presId="urn:microsoft.com/office/officeart/2005/8/layout/radial2"/>
    <dgm:cxn modelId="{06BE55DB-6450-446E-8C18-A55AC8928A7C}" srcId="{12B66035-6193-49B3-A2B0-977F4637C1DB}" destId="{78211DCA-8322-4564-A13A-C6A0676030C8}" srcOrd="0" destOrd="0" parTransId="{DFD8C87D-4F7F-413E-B6B7-BC88ACCCE986}" sibTransId="{635DC00C-00BA-49E1-A756-1B6B24EC1DE1}"/>
    <dgm:cxn modelId="{1F553187-C97B-4A22-8EF1-A2C11BFAA9F5}" type="presOf" srcId="{8EA4BC40-4449-4B35-BD0B-CCCFC0E09DE9}" destId="{70D496E4-3DE5-4804-80E8-142D2A753B45}" srcOrd="0" destOrd="0" presId="urn:microsoft.com/office/officeart/2005/8/layout/radial2"/>
    <dgm:cxn modelId="{305E0B95-7DD1-422C-AACD-81C43E890350}" srcId="{C5A1225C-90FA-4486-A30A-B210ACDD784B}" destId="{55865BC3-762F-4AAF-B900-4E76B80409B8}" srcOrd="0" destOrd="0" parTransId="{04B856C3-CCE3-40E4-9F8F-BAC8B8324DC1}" sibTransId="{47D96168-748D-4604-8D49-0684B741390D}"/>
    <dgm:cxn modelId="{9F4C25CA-4AFD-421A-98AA-3361B26692EA}" type="presOf" srcId="{DB80376D-3FB5-4D0A-84C8-3852768C5260}" destId="{50D7D6D9-AFD3-4193-B414-1E86FBC948BB}" srcOrd="0" destOrd="0" presId="urn:microsoft.com/office/officeart/2005/8/layout/radial2"/>
    <dgm:cxn modelId="{9095E293-9B12-4991-95DD-78B6477EAC4D}" srcId="{DB80376D-3FB5-4D0A-84C8-3852768C5260}" destId="{12B66035-6193-49B3-A2B0-977F4637C1DB}" srcOrd="0" destOrd="0" parTransId="{9CBB7267-63D2-4F9A-8E7D-5FD480017D50}" sibTransId="{6B1121BD-B0C2-4E5B-91A8-9F2547BECF44}"/>
    <dgm:cxn modelId="{D5F6D0FE-84BE-4A58-8DFF-C5D50715C0FC}" type="presOf" srcId="{55865BC3-762F-4AAF-B900-4E76B80409B8}" destId="{A8310C94-FCCA-4B11-9E9B-04C7D6AFFA33}" srcOrd="0" destOrd="0" presId="urn:microsoft.com/office/officeart/2005/8/layout/radial2"/>
    <dgm:cxn modelId="{941A1B7B-6C21-423C-81FE-6EE783D7DAC6}" srcId="{AAA5DD30-38B5-4272-BEDB-04EBEEC5C1C6}" destId="{A2E7850E-8773-4600-8064-9CF6100A66D2}" srcOrd="0" destOrd="0" parTransId="{3A79A980-D94C-4D29-AFD6-058CC080847D}" sibTransId="{63E56CD7-00CE-4A90-8C09-BAD73387067E}"/>
    <dgm:cxn modelId="{83D4282B-B3B5-4BA7-9E4F-CEC19FC1AD2F}" type="presOf" srcId="{C5A1225C-90FA-4486-A30A-B210ACDD784B}" destId="{315E4C75-47A3-48A7-81AC-88564085DC0C}" srcOrd="0" destOrd="0" presId="urn:microsoft.com/office/officeart/2005/8/layout/radial2"/>
    <dgm:cxn modelId="{E87A4FBD-0B49-42C5-8A65-757CEE43FDCB}" type="presOf" srcId="{8034A4D3-482D-4F1F-B010-1A6A1ECF91AD}" destId="{76B22304-AC8B-4AC1-9A05-EC47A2402D76}" srcOrd="0" destOrd="0" presId="urn:microsoft.com/office/officeart/2005/8/layout/radial2"/>
    <dgm:cxn modelId="{C37D3E69-A5B5-4B1D-8BC7-F0828E7DCC0E}" type="presOf" srcId="{9CBB7267-63D2-4F9A-8E7D-5FD480017D50}" destId="{8092C01E-857F-4B8C-861D-6A4445FDF679}" srcOrd="0" destOrd="0" presId="urn:microsoft.com/office/officeart/2005/8/layout/radial2"/>
    <dgm:cxn modelId="{FBC08466-2B89-4AC0-A091-C2F9538DE4DE}" srcId="{DB80376D-3FB5-4D0A-84C8-3852768C5260}" destId="{C5A1225C-90FA-4486-A30A-B210ACDD784B}" srcOrd="1" destOrd="0" parTransId="{802ECA75-2BE9-42E5-B2FA-05F3DA58B6B7}" sibTransId="{FB68D388-2590-4F49-8F33-85B9F6C3A2FA}"/>
    <dgm:cxn modelId="{A5D1B041-C865-4423-A376-D8C47693C14C}" type="presOf" srcId="{12B66035-6193-49B3-A2B0-977F4637C1DB}" destId="{6B304A20-DB8D-49ED-A16A-D7397F832168}" srcOrd="0" destOrd="0" presId="urn:microsoft.com/office/officeart/2005/8/layout/radial2"/>
    <dgm:cxn modelId="{CD961105-BF2D-4668-999C-C233879035D2}" type="presParOf" srcId="{50D7D6D9-AFD3-4193-B414-1E86FBC948BB}" destId="{84FE4EA4-6258-4AAA-9EB6-F6B7357B10B8}" srcOrd="0" destOrd="0" presId="urn:microsoft.com/office/officeart/2005/8/layout/radial2"/>
    <dgm:cxn modelId="{B06F3860-29C6-432E-A9C0-0195DF1AEB45}" type="presParOf" srcId="{84FE4EA4-6258-4AAA-9EB6-F6B7357B10B8}" destId="{E6EDEA89-5BD7-42FB-AB69-F0C593F94483}" srcOrd="0" destOrd="0" presId="urn:microsoft.com/office/officeart/2005/8/layout/radial2"/>
    <dgm:cxn modelId="{2A474556-73C8-4734-922F-5123A7478CDF}" type="presParOf" srcId="{E6EDEA89-5BD7-42FB-AB69-F0C593F94483}" destId="{E5256112-2446-4FB5-81A8-89F1363407B6}" srcOrd="0" destOrd="0" presId="urn:microsoft.com/office/officeart/2005/8/layout/radial2"/>
    <dgm:cxn modelId="{333BD0FF-B004-4D85-88A6-1D5E8FA85459}" type="presParOf" srcId="{E6EDEA89-5BD7-42FB-AB69-F0C593F94483}" destId="{628988A0-1AF6-4E5F-91F4-055FBEF958B7}" srcOrd="1" destOrd="0" presId="urn:microsoft.com/office/officeart/2005/8/layout/radial2"/>
    <dgm:cxn modelId="{F6500BD9-0E09-475E-9511-78F43E32639C}" type="presParOf" srcId="{84FE4EA4-6258-4AAA-9EB6-F6B7357B10B8}" destId="{8092C01E-857F-4B8C-861D-6A4445FDF679}" srcOrd="1" destOrd="0" presId="urn:microsoft.com/office/officeart/2005/8/layout/radial2"/>
    <dgm:cxn modelId="{AEF69AA4-817E-483C-835E-08704857E462}" type="presParOf" srcId="{84FE4EA4-6258-4AAA-9EB6-F6B7357B10B8}" destId="{5A4C2A0A-A5D5-4FF6-A1EA-5B3FE73964E9}" srcOrd="2" destOrd="0" presId="urn:microsoft.com/office/officeart/2005/8/layout/radial2"/>
    <dgm:cxn modelId="{0947480F-25E4-4C8A-B187-96D58BA60DE7}" type="presParOf" srcId="{5A4C2A0A-A5D5-4FF6-A1EA-5B3FE73964E9}" destId="{6B304A20-DB8D-49ED-A16A-D7397F832168}" srcOrd="0" destOrd="0" presId="urn:microsoft.com/office/officeart/2005/8/layout/radial2"/>
    <dgm:cxn modelId="{24DD3C68-B193-4D9A-97FB-87B1B45F0FA1}" type="presParOf" srcId="{5A4C2A0A-A5D5-4FF6-A1EA-5B3FE73964E9}" destId="{792CCAF8-6D15-44A4-B687-DD5E42954C74}" srcOrd="1" destOrd="0" presId="urn:microsoft.com/office/officeart/2005/8/layout/radial2"/>
    <dgm:cxn modelId="{405A44E5-594B-462A-ACBC-D53FED5EB6C8}" type="presParOf" srcId="{84FE4EA4-6258-4AAA-9EB6-F6B7357B10B8}" destId="{24330D7C-1560-4B0B-854B-F6880BF0A689}" srcOrd="3" destOrd="0" presId="urn:microsoft.com/office/officeart/2005/8/layout/radial2"/>
    <dgm:cxn modelId="{A107B38E-54FF-49FD-9290-A7CCF2C7C055}" type="presParOf" srcId="{84FE4EA4-6258-4AAA-9EB6-F6B7357B10B8}" destId="{96421A75-64B1-43EE-9708-FDE51F80895A}" srcOrd="4" destOrd="0" presId="urn:microsoft.com/office/officeart/2005/8/layout/radial2"/>
    <dgm:cxn modelId="{A1285D87-969B-429C-8027-13EFE9BAE73B}" type="presParOf" srcId="{96421A75-64B1-43EE-9708-FDE51F80895A}" destId="{315E4C75-47A3-48A7-81AC-88564085DC0C}" srcOrd="0" destOrd="0" presId="urn:microsoft.com/office/officeart/2005/8/layout/radial2"/>
    <dgm:cxn modelId="{7A75B0FC-A6AE-4D7F-896E-C79CF9386A35}" type="presParOf" srcId="{96421A75-64B1-43EE-9708-FDE51F80895A}" destId="{A8310C94-FCCA-4B11-9E9B-04C7D6AFFA33}" srcOrd="1" destOrd="0" presId="urn:microsoft.com/office/officeart/2005/8/layout/radial2"/>
    <dgm:cxn modelId="{AE4113C5-1ED5-4A96-B3BC-C9171A5D4432}" type="presParOf" srcId="{84FE4EA4-6258-4AAA-9EB6-F6B7357B10B8}" destId="{EC142B2F-E8DD-47DF-8805-B0A4C789A170}" srcOrd="5" destOrd="0" presId="urn:microsoft.com/office/officeart/2005/8/layout/radial2"/>
    <dgm:cxn modelId="{73E368E3-2265-47E3-AEF2-8CE71F948AD2}" type="presParOf" srcId="{84FE4EA4-6258-4AAA-9EB6-F6B7357B10B8}" destId="{F5909F8F-E2F7-4A65-B32F-C5A0138F0082}" srcOrd="6" destOrd="0" presId="urn:microsoft.com/office/officeart/2005/8/layout/radial2"/>
    <dgm:cxn modelId="{3FD0A20F-764C-4DFE-86EB-780B2223E0A7}" type="presParOf" srcId="{F5909F8F-E2F7-4A65-B32F-C5A0138F0082}" destId="{1544BAAB-D2BA-46DA-8C63-CA0BD5D25D9A}" srcOrd="0" destOrd="0" presId="urn:microsoft.com/office/officeart/2005/8/layout/radial2"/>
    <dgm:cxn modelId="{65B33DA2-5E81-4A80-995B-4FC2976F8B08}" type="presParOf" srcId="{F5909F8F-E2F7-4A65-B32F-C5A0138F0082}" destId="{4BFFE7A7-7902-4565-8C01-997AA76A098C}" srcOrd="1" destOrd="0" presId="urn:microsoft.com/office/officeart/2005/8/layout/radial2"/>
    <dgm:cxn modelId="{DC0CE34E-E3D8-4235-B406-7BEF8469FA55}" type="presParOf" srcId="{84FE4EA4-6258-4AAA-9EB6-F6B7357B10B8}" destId="{76B22304-AC8B-4AC1-9A05-EC47A2402D76}" srcOrd="7" destOrd="0" presId="urn:microsoft.com/office/officeart/2005/8/layout/radial2"/>
    <dgm:cxn modelId="{DA22874A-A1AC-4C0B-B823-8FAD73E52A0F}" type="presParOf" srcId="{84FE4EA4-6258-4AAA-9EB6-F6B7357B10B8}" destId="{482CD1E5-7D25-4708-A24C-D17D3474622B}" srcOrd="8" destOrd="0" presId="urn:microsoft.com/office/officeart/2005/8/layout/radial2"/>
    <dgm:cxn modelId="{D9AA515E-B70B-47C4-8D87-FAA61527CACB}" type="presParOf" srcId="{482CD1E5-7D25-4708-A24C-D17D3474622B}" destId="{70D496E4-3DE5-4804-80E8-142D2A753B45}" srcOrd="0" destOrd="0" presId="urn:microsoft.com/office/officeart/2005/8/layout/radial2"/>
    <dgm:cxn modelId="{95E36A15-9C4B-425D-99B2-4D2B5BBEE2E8}" type="presParOf" srcId="{482CD1E5-7D25-4708-A24C-D17D3474622B}" destId="{2D3A7B99-BF7C-435E-88C5-B4F51CDA713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806EE7-C451-490D-9C50-E8B6F1F84654}" type="doc">
      <dgm:prSet loTypeId="urn:microsoft.com/office/officeart/2005/8/layout/vList3" loCatId="list" qsTypeId="urn:microsoft.com/office/officeart/2005/8/quickstyle/simple1" qsCatId="simple" csTypeId="urn:microsoft.com/office/officeart/2005/8/colors/accent2_1" csCatId="accent2" phldr="1"/>
      <dgm:spPr/>
    </dgm:pt>
    <dgm:pt modelId="{A024FEC9-3E0D-44FC-BC16-5A7D96748FF5}">
      <dgm:prSet phldrT="[文本]"/>
      <dgm:spPr/>
      <dgm: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dirty="0"/>
            <a:t>降低复杂度（忽略不重要参数）</a:t>
          </a:r>
        </a:p>
      </dgm:t>
    </dgm:pt>
    <dgm:pt modelId="{7E612A66-E9DB-4F5B-90B7-FF3FCA5B0C11}" type="parTrans" cxnId="{8953DC6B-B16D-4BAD-84DE-B3DABB0C35A1}">
      <dgm:prSet/>
      <dgm:spPr/>
      <dgm:t>
        <a:bodyPr/>
        <a:lstStyle/>
        <a:p>
          <a:endParaRPr lang="zh-CN" altLang="en-US"/>
        </a:p>
      </dgm:t>
    </dgm:pt>
    <dgm:pt modelId="{DF954EDA-145A-4B1E-913D-0779A1AA130E}" type="sibTrans" cxnId="{8953DC6B-B16D-4BAD-84DE-B3DABB0C35A1}">
      <dgm:prSet/>
      <dgm:spPr/>
      <dgm:t>
        <a:bodyPr/>
        <a:lstStyle/>
        <a:p>
          <a:endParaRPr lang="zh-CN" altLang="en-US"/>
        </a:p>
      </dgm:t>
    </dgm:pt>
    <dgm:pt modelId="{9273F117-32F8-44E2-A6A8-2EF96EE36A3A}">
      <dgm:prSet phldrT="[文本]"/>
      <dgm:spPr/>
      <dgm:t>
        <a:bodyPr/>
        <a:lstStyle/>
        <a:p>
          <a:pPr algn="l"/>
          <a:r>
            <a:rPr lang="zh-CN" altLang="en-US" dirty="0"/>
            <a:t>减少方程个数（维数的降低，引入新的变量关系）</a:t>
          </a:r>
        </a:p>
      </dgm:t>
    </dgm:pt>
    <dgm:pt modelId="{1D0894BF-9535-4605-9372-73C4A0101C69}" type="parTrans" cxnId="{75C9D56A-345E-43AD-A9F5-78CFBB8BB838}">
      <dgm:prSet/>
      <dgm:spPr/>
      <dgm:t>
        <a:bodyPr/>
        <a:lstStyle/>
        <a:p>
          <a:endParaRPr lang="zh-CN" altLang="en-US"/>
        </a:p>
      </dgm:t>
    </dgm:pt>
    <dgm:pt modelId="{23DC0882-EB02-44BD-A4E5-40A5C2BF3333}" type="sibTrans" cxnId="{75C9D56A-345E-43AD-A9F5-78CFBB8BB838}">
      <dgm:prSet/>
      <dgm:spPr/>
      <dgm:t>
        <a:bodyPr/>
        <a:lstStyle/>
        <a:p>
          <a:endParaRPr lang="zh-CN" altLang="en-US"/>
        </a:p>
      </dgm:t>
    </dgm:pt>
    <dgm:pt modelId="{942B4D27-01EF-4463-AC7E-3BBC95D0348F}">
      <dgm:prSet/>
      <dgm:spPr/>
      <dgm:t>
        <a:bodyPr/>
        <a:lstStyle/>
        <a:p>
          <a:pPr algn="l"/>
          <a:r>
            <a:rPr lang="zh-CN" altLang="en-US" dirty="0"/>
            <a:t>减少方程阶数（降阶处理）</a:t>
          </a:r>
        </a:p>
      </dgm:t>
    </dgm:pt>
    <dgm:pt modelId="{6D55D476-1ECB-47EF-A440-2951255A6F2C}" type="parTrans" cxnId="{A58D8299-2390-4A2E-ACCD-91ABB375F3D5}">
      <dgm:prSet/>
      <dgm:spPr/>
      <dgm:t>
        <a:bodyPr/>
        <a:lstStyle/>
        <a:p>
          <a:endParaRPr lang="zh-CN" altLang="en-US"/>
        </a:p>
      </dgm:t>
    </dgm:pt>
    <dgm:pt modelId="{61C95DB6-352A-4DC0-8E1D-AF43E0641827}" type="sibTrans" cxnId="{A58D8299-2390-4A2E-ACCD-91ABB375F3D5}">
      <dgm:prSet/>
      <dgm:spPr/>
      <dgm:t>
        <a:bodyPr/>
        <a:lstStyle/>
        <a:p>
          <a:endParaRPr lang="zh-CN" altLang="en-US"/>
        </a:p>
      </dgm:t>
    </dgm:pt>
    <dgm:pt modelId="{6E4551FC-0628-4C0F-84FB-3D4A2FECAC16}" type="pres">
      <dgm:prSet presAssocID="{43806EE7-C451-490D-9C50-E8B6F1F84654}" presName="linearFlow" presStyleCnt="0">
        <dgm:presLayoutVars>
          <dgm:dir/>
          <dgm:resizeHandles val="exact"/>
        </dgm:presLayoutVars>
      </dgm:prSet>
      <dgm:spPr/>
    </dgm:pt>
    <dgm:pt modelId="{E194A232-CF7C-4BA0-A68C-C9248BA547D5}" type="pres">
      <dgm:prSet presAssocID="{A024FEC9-3E0D-44FC-BC16-5A7D96748FF5}" presName="composite" presStyleCnt="0"/>
      <dgm:spPr/>
    </dgm:pt>
    <dgm:pt modelId="{BA04B935-A3C0-4C30-B72B-3DE244B1BCD5}" type="pres">
      <dgm:prSet presAssocID="{A024FEC9-3E0D-44FC-BC16-5A7D96748FF5}" presName="imgShp" presStyleLbl="fgImgPlace1" presStyleIdx="0" presStyleCnt="3"/>
      <dgm:spPr/>
    </dgm:pt>
    <dgm:pt modelId="{DD030C28-128C-4B07-932F-E9BE15C99D4B}" type="pres">
      <dgm:prSet presAssocID="{A024FEC9-3E0D-44FC-BC16-5A7D96748FF5}" presName="txShp" presStyleLbl="node1" presStyleIdx="0" presStyleCnt="3">
        <dgm:presLayoutVars>
          <dgm:bulletEnabled val="1"/>
        </dgm:presLayoutVars>
      </dgm:prSet>
      <dgm:spPr/>
      <dgm:t>
        <a:bodyPr/>
        <a:lstStyle/>
        <a:p>
          <a:endParaRPr lang="zh-CN" altLang="en-US"/>
        </a:p>
      </dgm:t>
    </dgm:pt>
    <dgm:pt modelId="{546F1BF2-DA8E-4CB1-B4D7-54F01C2EF7F3}" type="pres">
      <dgm:prSet presAssocID="{DF954EDA-145A-4B1E-913D-0779A1AA130E}" presName="spacing" presStyleCnt="0"/>
      <dgm:spPr/>
    </dgm:pt>
    <dgm:pt modelId="{67EBD559-6102-40FF-9C86-069121D387CB}" type="pres">
      <dgm:prSet presAssocID="{9273F117-32F8-44E2-A6A8-2EF96EE36A3A}" presName="composite" presStyleCnt="0"/>
      <dgm:spPr/>
    </dgm:pt>
    <dgm:pt modelId="{5D14E34D-39DB-4AEF-A2E4-CBFABCE3CF00}" type="pres">
      <dgm:prSet presAssocID="{9273F117-32F8-44E2-A6A8-2EF96EE36A3A}" presName="imgShp" presStyleLbl="fgImgPlace1" presStyleIdx="1" presStyleCnt="3"/>
      <dgm:spPr/>
    </dgm:pt>
    <dgm:pt modelId="{D1F47B77-71BE-4738-B30B-3C8E7A2ADE29}" type="pres">
      <dgm:prSet presAssocID="{9273F117-32F8-44E2-A6A8-2EF96EE36A3A}" presName="txShp" presStyleLbl="node1" presStyleIdx="1" presStyleCnt="3">
        <dgm:presLayoutVars>
          <dgm:bulletEnabled val="1"/>
        </dgm:presLayoutVars>
      </dgm:prSet>
      <dgm:spPr/>
      <dgm:t>
        <a:bodyPr/>
        <a:lstStyle/>
        <a:p>
          <a:endParaRPr lang="zh-CN" altLang="en-US"/>
        </a:p>
      </dgm:t>
    </dgm:pt>
    <dgm:pt modelId="{E614EEB9-2996-45AD-B815-58E403BF1A51}" type="pres">
      <dgm:prSet presAssocID="{23DC0882-EB02-44BD-A4E5-40A5C2BF3333}" presName="spacing" presStyleCnt="0"/>
      <dgm:spPr/>
    </dgm:pt>
    <dgm:pt modelId="{E438AE7B-855F-441A-8F6F-710285329724}" type="pres">
      <dgm:prSet presAssocID="{942B4D27-01EF-4463-AC7E-3BBC95D0348F}" presName="composite" presStyleCnt="0"/>
      <dgm:spPr/>
    </dgm:pt>
    <dgm:pt modelId="{4CC740F6-9434-4C10-8D4E-6136BA8C359D}" type="pres">
      <dgm:prSet presAssocID="{942B4D27-01EF-4463-AC7E-3BBC95D0348F}" presName="imgShp" presStyleLbl="fgImgPlace1" presStyleIdx="2" presStyleCnt="3"/>
      <dgm:spPr/>
    </dgm:pt>
    <dgm:pt modelId="{81E2092A-F845-4B9D-9511-07A1BEE0CDFA}" type="pres">
      <dgm:prSet presAssocID="{942B4D27-01EF-4463-AC7E-3BBC95D0348F}" presName="txShp" presStyleLbl="node1" presStyleIdx="2" presStyleCnt="3">
        <dgm:presLayoutVars>
          <dgm:bulletEnabled val="1"/>
        </dgm:presLayoutVars>
      </dgm:prSet>
      <dgm:spPr/>
      <dgm:t>
        <a:bodyPr/>
        <a:lstStyle/>
        <a:p>
          <a:endParaRPr lang="zh-CN" altLang="en-US"/>
        </a:p>
      </dgm:t>
    </dgm:pt>
  </dgm:ptLst>
  <dgm:cxnLst>
    <dgm:cxn modelId="{A58D8299-2390-4A2E-ACCD-91ABB375F3D5}" srcId="{43806EE7-C451-490D-9C50-E8B6F1F84654}" destId="{942B4D27-01EF-4463-AC7E-3BBC95D0348F}" srcOrd="2" destOrd="0" parTransId="{6D55D476-1ECB-47EF-A440-2951255A6F2C}" sibTransId="{61C95DB6-352A-4DC0-8E1D-AF43E0641827}"/>
    <dgm:cxn modelId="{5AD3EB6E-3DA1-447F-9FE0-BDE2C1A0C9E5}" type="presOf" srcId="{A024FEC9-3E0D-44FC-BC16-5A7D96748FF5}" destId="{DD030C28-128C-4B07-932F-E9BE15C99D4B}" srcOrd="0" destOrd="0" presId="urn:microsoft.com/office/officeart/2005/8/layout/vList3"/>
    <dgm:cxn modelId="{C9C11F36-04AD-4BC9-9958-EB4D6837F32E}" type="presOf" srcId="{942B4D27-01EF-4463-AC7E-3BBC95D0348F}" destId="{81E2092A-F845-4B9D-9511-07A1BEE0CDFA}" srcOrd="0" destOrd="0" presId="urn:microsoft.com/office/officeart/2005/8/layout/vList3"/>
    <dgm:cxn modelId="{8953DC6B-B16D-4BAD-84DE-B3DABB0C35A1}" srcId="{43806EE7-C451-490D-9C50-E8B6F1F84654}" destId="{A024FEC9-3E0D-44FC-BC16-5A7D96748FF5}" srcOrd="0" destOrd="0" parTransId="{7E612A66-E9DB-4F5B-90B7-FF3FCA5B0C11}" sibTransId="{DF954EDA-145A-4B1E-913D-0779A1AA130E}"/>
    <dgm:cxn modelId="{8B0333D1-C225-41FB-AF41-2D3063BB44FE}" type="presOf" srcId="{43806EE7-C451-490D-9C50-E8B6F1F84654}" destId="{6E4551FC-0628-4C0F-84FB-3D4A2FECAC16}" srcOrd="0" destOrd="0" presId="urn:microsoft.com/office/officeart/2005/8/layout/vList3"/>
    <dgm:cxn modelId="{75C9D56A-345E-43AD-A9F5-78CFBB8BB838}" srcId="{43806EE7-C451-490D-9C50-E8B6F1F84654}" destId="{9273F117-32F8-44E2-A6A8-2EF96EE36A3A}" srcOrd="1" destOrd="0" parTransId="{1D0894BF-9535-4605-9372-73C4A0101C69}" sibTransId="{23DC0882-EB02-44BD-A4E5-40A5C2BF3333}"/>
    <dgm:cxn modelId="{E42453C9-E86E-4596-B5A8-166CCA826CFD}" type="presOf" srcId="{9273F117-32F8-44E2-A6A8-2EF96EE36A3A}" destId="{D1F47B77-71BE-4738-B30B-3C8E7A2ADE29}" srcOrd="0" destOrd="0" presId="urn:microsoft.com/office/officeart/2005/8/layout/vList3"/>
    <dgm:cxn modelId="{26A4535A-4AAC-4195-A656-30D9AC80B441}" type="presParOf" srcId="{6E4551FC-0628-4C0F-84FB-3D4A2FECAC16}" destId="{E194A232-CF7C-4BA0-A68C-C9248BA547D5}" srcOrd="0" destOrd="0" presId="urn:microsoft.com/office/officeart/2005/8/layout/vList3"/>
    <dgm:cxn modelId="{D41665DD-F7E9-4D09-AE68-78B10ECBCD4E}" type="presParOf" srcId="{E194A232-CF7C-4BA0-A68C-C9248BA547D5}" destId="{BA04B935-A3C0-4C30-B72B-3DE244B1BCD5}" srcOrd="0" destOrd="0" presId="urn:microsoft.com/office/officeart/2005/8/layout/vList3"/>
    <dgm:cxn modelId="{42E09D87-8EF6-4D57-A83F-FA429F229FC6}" type="presParOf" srcId="{E194A232-CF7C-4BA0-A68C-C9248BA547D5}" destId="{DD030C28-128C-4B07-932F-E9BE15C99D4B}" srcOrd="1" destOrd="0" presId="urn:microsoft.com/office/officeart/2005/8/layout/vList3"/>
    <dgm:cxn modelId="{81BE3E9F-3984-4A22-A5C2-F240306F8B6B}" type="presParOf" srcId="{6E4551FC-0628-4C0F-84FB-3D4A2FECAC16}" destId="{546F1BF2-DA8E-4CB1-B4D7-54F01C2EF7F3}" srcOrd="1" destOrd="0" presId="urn:microsoft.com/office/officeart/2005/8/layout/vList3"/>
    <dgm:cxn modelId="{81E80BF0-9C9C-4384-AC6E-9A7FFF03CCDA}" type="presParOf" srcId="{6E4551FC-0628-4C0F-84FB-3D4A2FECAC16}" destId="{67EBD559-6102-40FF-9C86-069121D387CB}" srcOrd="2" destOrd="0" presId="urn:microsoft.com/office/officeart/2005/8/layout/vList3"/>
    <dgm:cxn modelId="{78B60F61-97EB-4164-AC63-FF723E69D50D}" type="presParOf" srcId="{67EBD559-6102-40FF-9C86-069121D387CB}" destId="{5D14E34D-39DB-4AEF-A2E4-CBFABCE3CF00}" srcOrd="0" destOrd="0" presId="urn:microsoft.com/office/officeart/2005/8/layout/vList3"/>
    <dgm:cxn modelId="{C2C3CECC-8066-4A19-A299-DA83D07903C6}" type="presParOf" srcId="{67EBD559-6102-40FF-9C86-069121D387CB}" destId="{D1F47B77-71BE-4738-B30B-3C8E7A2ADE29}" srcOrd="1" destOrd="0" presId="urn:microsoft.com/office/officeart/2005/8/layout/vList3"/>
    <dgm:cxn modelId="{7D6F988B-E5C0-4CE6-813A-90CC9507C69D}" type="presParOf" srcId="{6E4551FC-0628-4C0F-84FB-3D4A2FECAC16}" destId="{E614EEB9-2996-45AD-B815-58E403BF1A51}" srcOrd="3" destOrd="0" presId="urn:microsoft.com/office/officeart/2005/8/layout/vList3"/>
    <dgm:cxn modelId="{3607B111-FF9A-4164-8D94-F7375B21C77A}" type="presParOf" srcId="{6E4551FC-0628-4C0F-84FB-3D4A2FECAC16}" destId="{E438AE7B-855F-441A-8F6F-710285329724}" srcOrd="4" destOrd="0" presId="urn:microsoft.com/office/officeart/2005/8/layout/vList3"/>
    <dgm:cxn modelId="{D7AD8157-CB88-4738-A7D6-25E979470374}" type="presParOf" srcId="{E438AE7B-855F-441A-8F6F-710285329724}" destId="{4CC740F6-9434-4C10-8D4E-6136BA8C359D}" srcOrd="0" destOrd="0" presId="urn:microsoft.com/office/officeart/2005/8/layout/vList3"/>
    <dgm:cxn modelId="{E3B0C301-8D03-4994-8DDA-FCB3186017D5}" type="presParOf" srcId="{E438AE7B-855F-441A-8F6F-710285329724}" destId="{81E2092A-F845-4B9D-9511-07A1BEE0CDF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325F0-C023-4E4A-BFFD-3391EF4D0792}">
      <dsp:nvSpPr>
        <dsp:cNvPr id="0" name=""/>
        <dsp:cNvSpPr/>
      </dsp:nvSpPr>
      <dsp:spPr>
        <a:xfrm>
          <a:off x="637270" y="0"/>
          <a:ext cx="7222402" cy="5184576"/>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BC108-A992-44D8-B65F-BBD2C09AD7A2}">
      <dsp:nvSpPr>
        <dsp:cNvPr id="0" name=""/>
        <dsp:cNvSpPr/>
      </dsp:nvSpPr>
      <dsp:spPr>
        <a:xfrm>
          <a:off x="233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问题的界定和流动区域的几何描述</a:t>
          </a:r>
          <a:endParaRPr lang="en-US" altLang="zh-CN" sz="1800" kern="1200" dirty="0"/>
        </a:p>
      </dsp:txBody>
      <dsp:txXfrm>
        <a:off x="68662" y="1621701"/>
        <a:ext cx="1226106" cy="1941172"/>
      </dsp:txXfrm>
    </dsp:sp>
    <dsp:sp modelId="{7C2A6282-3444-45A6-BD69-60482B5081E1}">
      <dsp:nvSpPr>
        <dsp:cNvPr id="0" name=""/>
        <dsp:cNvSpPr/>
      </dsp:nvSpPr>
      <dsp:spPr>
        <a:xfrm>
          <a:off x="142903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选择控制方程和边界条件</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1495365" y="1621701"/>
        <a:ext cx="1226106" cy="1941172"/>
      </dsp:txXfrm>
    </dsp:sp>
    <dsp:sp modelId="{952CFC56-5B7A-44F5-8326-45F16D9CACBC}">
      <dsp:nvSpPr>
        <dsp:cNvPr id="0" name=""/>
        <dsp:cNvSpPr/>
      </dsp:nvSpPr>
      <dsp:spPr>
        <a:xfrm>
          <a:off x="2855738"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确定网格划分策略和数值方法</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2922067" y="1621701"/>
        <a:ext cx="1226106" cy="1941172"/>
      </dsp:txXfrm>
    </dsp:sp>
    <dsp:sp modelId="{266D27B9-EDAB-41B4-9E99-9F5287129A91}">
      <dsp:nvSpPr>
        <dsp:cNvPr id="0" name=""/>
        <dsp:cNvSpPr/>
      </dsp:nvSpPr>
      <dsp:spPr>
        <a:xfrm>
          <a:off x="4282441"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程序设计和调试</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4348770" y="1621701"/>
        <a:ext cx="1226106" cy="1941172"/>
      </dsp:txXfrm>
    </dsp:sp>
    <dsp:sp modelId="{B6C18933-17BF-4440-B37B-45471C17CA04}">
      <dsp:nvSpPr>
        <dsp:cNvPr id="0" name=""/>
        <dsp:cNvSpPr/>
      </dsp:nvSpPr>
      <dsp:spPr>
        <a:xfrm>
          <a:off x="570914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程序验证和确认</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5775472" y="1621701"/>
        <a:ext cx="1226106" cy="1941172"/>
      </dsp:txXfrm>
    </dsp:sp>
    <dsp:sp modelId="{627926DF-D7A0-4353-BD99-F6AB68B26DB3}">
      <dsp:nvSpPr>
        <dsp:cNvPr id="0" name=""/>
        <dsp:cNvSpPr/>
      </dsp:nvSpPr>
      <dsp:spPr>
        <a:xfrm>
          <a:off x="713584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800" kern="1200" dirty="0"/>
            <a:t>数值解的显示和评价</a:t>
          </a:r>
        </a:p>
        <a:p>
          <a:pPr lvl="0" algn="ctr" defTabSz="488950">
            <a:lnSpc>
              <a:spcPct val="90000"/>
            </a:lnSpc>
            <a:spcBef>
              <a:spcPct val="0"/>
            </a:spcBef>
            <a:spcAft>
              <a:spcPct val="35000"/>
            </a:spcAft>
          </a:pPr>
          <a:endParaRPr lang="zh-CN" altLang="en-US" sz="1800" kern="1200" dirty="0"/>
        </a:p>
      </dsp:txBody>
      <dsp:txXfrm>
        <a:off x="7202175" y="1621701"/>
        <a:ext cx="1226106" cy="1941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46882-7CBE-4635-AD8F-F1A2B15B6F79}">
      <dsp:nvSpPr>
        <dsp:cNvPr id="0" name=""/>
        <dsp:cNvSpPr/>
      </dsp:nvSpPr>
      <dsp:spPr>
        <a:xfrm>
          <a:off x="1429105" y="274319"/>
          <a:ext cx="3413760" cy="3413760"/>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计算流体力学</a:t>
          </a:r>
        </a:p>
      </dsp:txBody>
      <dsp:txXfrm>
        <a:off x="3285134" y="904239"/>
        <a:ext cx="1158240" cy="1137920"/>
      </dsp:txXfrm>
    </dsp:sp>
    <dsp:sp modelId="{B006C00D-BCB0-491D-9E28-B263C6CA9591}">
      <dsp:nvSpPr>
        <dsp:cNvPr id="0" name=""/>
        <dsp:cNvSpPr/>
      </dsp:nvSpPr>
      <dsp:spPr>
        <a:xfrm>
          <a:off x="1253134" y="375919"/>
          <a:ext cx="3413760" cy="3413760"/>
        </a:xfrm>
        <a:prstGeom prst="pie">
          <a:avLst>
            <a:gd name="adj1" fmla="val 1800000"/>
            <a:gd name="adj2" fmla="val 90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实验流体力学</a:t>
          </a:r>
        </a:p>
      </dsp:txBody>
      <dsp:txXfrm>
        <a:off x="2187854" y="2529840"/>
        <a:ext cx="1544320" cy="1056640"/>
      </dsp:txXfrm>
    </dsp:sp>
    <dsp:sp modelId="{97C88316-092C-4094-B2DF-B337BE1814A4}">
      <dsp:nvSpPr>
        <dsp:cNvPr id="0" name=""/>
        <dsp:cNvSpPr/>
      </dsp:nvSpPr>
      <dsp:spPr>
        <a:xfrm>
          <a:off x="1253134" y="375919"/>
          <a:ext cx="3413760" cy="3413760"/>
        </a:xfrm>
        <a:prstGeom prst="pie">
          <a:avLst>
            <a:gd name="adj1" fmla="val 90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理论流体力学</a:t>
          </a:r>
        </a:p>
      </dsp:txBody>
      <dsp:txXfrm>
        <a:off x="1618894" y="1046480"/>
        <a:ext cx="1158240" cy="1137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048CF-6F12-456A-B5CB-1648859A387A}">
      <dsp:nvSpPr>
        <dsp:cNvPr id="0" name=""/>
        <dsp:cNvSpPr/>
      </dsp:nvSpPr>
      <dsp:spPr>
        <a:xfrm>
          <a:off x="1058"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方程</a:t>
          </a:r>
        </a:p>
      </dsp:txBody>
      <dsp:txXfrm>
        <a:off x="206586" y="655937"/>
        <a:ext cx="992380" cy="992380"/>
      </dsp:txXfrm>
    </dsp:sp>
    <dsp:sp modelId="{501996EE-E0C1-4355-80FA-515E36A8A147}">
      <dsp:nvSpPr>
        <dsp:cNvPr id="0" name=""/>
        <dsp:cNvSpPr/>
      </dsp:nvSpPr>
      <dsp:spPr>
        <a:xfrm>
          <a:off x="1518453" y="745131"/>
          <a:ext cx="813992" cy="813992"/>
        </a:xfrm>
        <a:prstGeom prst="mathPlus">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626348" y="1056402"/>
        <a:ext cx="598202" cy="191450"/>
      </dsp:txXfrm>
    </dsp:sp>
    <dsp:sp modelId="{563A628A-4D9A-43A1-9A8E-391A65F5C171}">
      <dsp:nvSpPr>
        <dsp:cNvPr id="0" name=""/>
        <dsp:cNvSpPr/>
      </dsp:nvSpPr>
      <dsp:spPr>
        <a:xfrm>
          <a:off x="2446405"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定解条件</a:t>
          </a:r>
        </a:p>
      </dsp:txBody>
      <dsp:txXfrm>
        <a:off x="2651933" y="655937"/>
        <a:ext cx="992380" cy="992380"/>
      </dsp:txXfrm>
    </dsp:sp>
    <dsp:sp modelId="{4FE555A2-48A4-40FC-B8E8-91BBD70AB869}">
      <dsp:nvSpPr>
        <dsp:cNvPr id="0" name=""/>
        <dsp:cNvSpPr/>
      </dsp:nvSpPr>
      <dsp:spPr>
        <a:xfrm>
          <a:off x="3963801" y="745131"/>
          <a:ext cx="813992" cy="813992"/>
        </a:xfrm>
        <a:prstGeom prst="mathEqual">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071696" y="912813"/>
        <a:ext cx="598202" cy="478628"/>
      </dsp:txXfrm>
    </dsp:sp>
    <dsp:sp modelId="{3A62983F-B753-4278-97CE-83C84A88F8DF}">
      <dsp:nvSpPr>
        <dsp:cNvPr id="0" name=""/>
        <dsp:cNvSpPr/>
      </dsp:nvSpPr>
      <dsp:spPr>
        <a:xfrm>
          <a:off x="4891753"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数学模型</a:t>
          </a:r>
        </a:p>
      </dsp:txBody>
      <dsp:txXfrm>
        <a:off x="5097281" y="655937"/>
        <a:ext cx="992380" cy="992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D1521-FB26-4E59-862B-4039CDE3A81B}">
      <dsp:nvSpPr>
        <dsp:cNvPr id="0" name=""/>
        <dsp:cNvSpPr/>
      </dsp:nvSpPr>
      <dsp:spPr>
        <a:xfrm>
          <a:off x="4252"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前言</a:t>
          </a:r>
        </a:p>
      </dsp:txBody>
      <dsp:txXfrm>
        <a:off x="36928" y="518964"/>
        <a:ext cx="1794072" cy="1050302"/>
      </dsp:txXfrm>
    </dsp:sp>
    <dsp:sp modelId="{4F0AAEFA-AB6D-49C9-BF0D-9CE80C7EA349}">
      <dsp:nvSpPr>
        <dsp:cNvPr id="0" name=""/>
        <dsp:cNvSpPr/>
      </dsp:nvSpPr>
      <dsp:spPr>
        <a:xfrm>
          <a:off x="2027306"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2027306" y="905774"/>
        <a:ext cx="275939" cy="276683"/>
      </dsp:txXfrm>
    </dsp:sp>
    <dsp:sp modelId="{2791CBC4-CAED-4537-A2E4-9BD67C881817}">
      <dsp:nvSpPr>
        <dsp:cNvPr id="0" name=""/>
        <dsp:cNvSpPr/>
      </dsp:nvSpPr>
      <dsp:spPr>
        <a:xfrm>
          <a:off x="2607447"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数学模型及数值计算方法</a:t>
          </a:r>
        </a:p>
      </dsp:txBody>
      <dsp:txXfrm>
        <a:off x="2640123" y="518964"/>
        <a:ext cx="1794072" cy="1050302"/>
      </dsp:txXfrm>
    </dsp:sp>
    <dsp:sp modelId="{5A8F7BF3-F141-4746-8F9D-997C97DABA4E}">
      <dsp:nvSpPr>
        <dsp:cNvPr id="0" name=""/>
        <dsp:cNvSpPr/>
      </dsp:nvSpPr>
      <dsp:spPr>
        <a:xfrm>
          <a:off x="4630501"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4630501" y="905774"/>
        <a:ext cx="275939" cy="276683"/>
      </dsp:txXfrm>
    </dsp:sp>
    <dsp:sp modelId="{FE8C62CE-0969-4BF3-9367-BF248922BF27}">
      <dsp:nvSpPr>
        <dsp:cNvPr id="0" name=""/>
        <dsp:cNvSpPr/>
      </dsp:nvSpPr>
      <dsp:spPr>
        <a:xfrm>
          <a:off x="5210641"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计算结果和分析</a:t>
          </a:r>
        </a:p>
      </dsp:txBody>
      <dsp:txXfrm>
        <a:off x="5243317" y="518964"/>
        <a:ext cx="1794072" cy="1050302"/>
      </dsp:txXfrm>
    </dsp:sp>
    <dsp:sp modelId="{144950F7-00A7-453E-8768-832188CC753C}">
      <dsp:nvSpPr>
        <dsp:cNvPr id="0" name=""/>
        <dsp:cNvSpPr/>
      </dsp:nvSpPr>
      <dsp:spPr>
        <a:xfrm>
          <a:off x="7233695"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7233695" y="905774"/>
        <a:ext cx="275939" cy="276683"/>
      </dsp:txXfrm>
    </dsp:sp>
    <dsp:sp modelId="{2E850F38-7137-4858-84E9-374B0CEDAF00}">
      <dsp:nvSpPr>
        <dsp:cNvPr id="0" name=""/>
        <dsp:cNvSpPr/>
      </dsp:nvSpPr>
      <dsp:spPr>
        <a:xfrm>
          <a:off x="7813836"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结论</a:t>
          </a:r>
        </a:p>
      </dsp:txBody>
      <dsp:txXfrm>
        <a:off x="7846512" y="518964"/>
        <a:ext cx="1794072" cy="1050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2304-AC8B-4AC1-9A05-EC47A2402D76}">
      <dsp:nvSpPr>
        <dsp:cNvPr id="0" name=""/>
        <dsp:cNvSpPr/>
      </dsp:nvSpPr>
      <dsp:spPr>
        <a:xfrm rot="3681917">
          <a:off x="2566226" y="3764678"/>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142B2F-E8DD-47DF-8805-B0A4C789A170}">
      <dsp:nvSpPr>
        <dsp:cNvPr id="0" name=""/>
        <dsp:cNvSpPr/>
      </dsp:nvSpPr>
      <dsp:spPr>
        <a:xfrm rot="1312026">
          <a:off x="3110603" y="305060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330D7C-1560-4B0B-854B-F6880BF0A689}">
      <dsp:nvSpPr>
        <dsp:cNvPr id="0" name=""/>
        <dsp:cNvSpPr/>
      </dsp:nvSpPr>
      <dsp:spPr>
        <a:xfrm rot="20287974">
          <a:off x="3110603" y="223535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092C01E-857F-4B8C-861D-6A4445FDF679}">
      <dsp:nvSpPr>
        <dsp:cNvPr id="0" name=""/>
        <dsp:cNvSpPr/>
      </dsp:nvSpPr>
      <dsp:spPr>
        <a:xfrm rot="17918083">
          <a:off x="2566226" y="1521286"/>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28988A0-1AF6-4E5F-91F4-055FBEF958B7}">
      <dsp:nvSpPr>
        <dsp:cNvPr id="0" name=""/>
        <dsp:cNvSpPr/>
      </dsp:nvSpPr>
      <dsp:spPr>
        <a:xfrm>
          <a:off x="1469235" y="1683767"/>
          <a:ext cx="1961057" cy="1961057"/>
        </a:xfrm>
        <a:prstGeom prst="ellipse">
          <a:avLst/>
        </a:prstGeom>
        <a:solidFill>
          <a:srgbClr val="5088ED"/>
        </a:solidFill>
        <a:ln>
          <a:noFill/>
        </a:ln>
        <a:effectLst/>
      </dsp:spPr>
      <dsp:style>
        <a:lnRef idx="0">
          <a:scrgbClr r="0" g="0" b="0"/>
        </a:lnRef>
        <a:fillRef idx="3">
          <a:scrgbClr r="0" g="0" b="0"/>
        </a:fillRef>
        <a:effectRef idx="2">
          <a:scrgbClr r="0" g="0" b="0"/>
        </a:effectRef>
        <a:fontRef idx="minor">
          <a:schemeClr val="lt1"/>
        </a:fontRef>
      </dsp:style>
    </dsp:sp>
    <dsp:sp modelId="{6B304A20-DB8D-49ED-A16A-D7397F832168}">
      <dsp:nvSpPr>
        <dsp:cNvPr id="0" name=""/>
        <dsp:cNvSpPr/>
      </dsp:nvSpPr>
      <dsp:spPr>
        <a:xfrm>
          <a:off x="2993523" y="2595"/>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rgbClr val="FFFFFF"/>
              </a:solidFill>
              <a:latin typeface="黑体" panose="02010609060101010101" pitchFamily="49" charset="-122"/>
              <a:ea typeface="黑体" panose="02010609060101010101" pitchFamily="49" charset="-122"/>
              <a:cs typeface="+mn-cs"/>
            </a:rPr>
            <a:t>简化</a:t>
          </a:r>
          <a:endParaRPr lang="zh-CN" altLang="en-US" sz="2400" kern="1200" dirty="0">
            <a:latin typeface="黑体" panose="02010609060101010101" pitchFamily="49" charset="-122"/>
            <a:ea typeface="黑体" panose="02010609060101010101" pitchFamily="49" charset="-122"/>
          </a:endParaRPr>
        </a:p>
      </dsp:txBody>
      <dsp:txXfrm>
        <a:off x="3165837" y="174909"/>
        <a:ext cx="832006" cy="832006"/>
      </dsp:txXfrm>
    </dsp:sp>
    <dsp:sp modelId="{792CCAF8-6D15-44A4-B687-DD5E42954C74}">
      <dsp:nvSpPr>
        <dsp:cNvPr id="0" name=""/>
        <dsp:cNvSpPr/>
      </dsp:nvSpPr>
      <dsp:spPr>
        <a:xfrm>
          <a:off x="4287821" y="2595"/>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kern="1200" dirty="0">
            <a:latin typeface="黑体" panose="02010609060101010101" pitchFamily="49" charset="-122"/>
            <a:ea typeface="黑体" panose="02010609060101010101" pitchFamily="49" charset="-122"/>
          </a:endParaRPr>
        </a:p>
      </dsp:txBody>
      <dsp:txXfrm>
        <a:off x="4287821" y="2595"/>
        <a:ext cx="1764951" cy="1176634"/>
      </dsp:txXfrm>
    </dsp:sp>
    <dsp:sp modelId="{315E4C75-47A3-48A7-81AC-88564085DC0C}">
      <dsp:nvSpPr>
        <dsp:cNvPr id="0" name=""/>
        <dsp:cNvSpPr/>
      </dsp:nvSpPr>
      <dsp:spPr>
        <a:xfrm>
          <a:off x="3752434" y="1317067"/>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sp:txBody>
      <dsp:txXfrm>
        <a:off x="3924748" y="1489381"/>
        <a:ext cx="832006" cy="832006"/>
      </dsp:txXfrm>
    </dsp:sp>
    <dsp:sp modelId="{A8310C94-FCCA-4B11-9E9B-04C7D6AFFA33}">
      <dsp:nvSpPr>
        <dsp:cNvPr id="0" name=""/>
        <dsp:cNvSpPr/>
      </dsp:nvSpPr>
      <dsp:spPr>
        <a:xfrm>
          <a:off x="5046732" y="1317067"/>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sp:txBody>
      <dsp:txXfrm>
        <a:off x="5046732" y="1317067"/>
        <a:ext cx="1764951" cy="1176634"/>
      </dsp:txXfrm>
    </dsp:sp>
    <dsp:sp modelId="{1544BAAB-D2BA-46DA-8C63-CA0BD5D25D9A}">
      <dsp:nvSpPr>
        <dsp:cNvPr id="0" name=""/>
        <dsp:cNvSpPr/>
      </dsp:nvSpPr>
      <dsp:spPr>
        <a:xfrm>
          <a:off x="3752434" y="2834889"/>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sp:txBody>
      <dsp:txXfrm>
        <a:off x="3924748" y="3007203"/>
        <a:ext cx="832006" cy="832006"/>
      </dsp:txXfrm>
    </dsp:sp>
    <dsp:sp modelId="{4BFFE7A7-7902-4565-8C01-997AA76A098C}">
      <dsp:nvSpPr>
        <dsp:cNvPr id="0" name=""/>
        <dsp:cNvSpPr/>
      </dsp:nvSpPr>
      <dsp:spPr>
        <a:xfrm>
          <a:off x="5046732" y="2834889"/>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sp:txBody>
      <dsp:txXfrm>
        <a:off x="5046732" y="2834889"/>
        <a:ext cx="1764951" cy="1176634"/>
      </dsp:txXfrm>
    </dsp:sp>
    <dsp:sp modelId="{70D496E4-3DE5-4804-80E8-142D2A753B45}">
      <dsp:nvSpPr>
        <dsp:cNvPr id="0" name=""/>
        <dsp:cNvSpPr/>
      </dsp:nvSpPr>
      <dsp:spPr>
        <a:xfrm>
          <a:off x="2993523" y="4149362"/>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sp:txBody>
      <dsp:txXfrm>
        <a:off x="3165837" y="4321676"/>
        <a:ext cx="832006" cy="832006"/>
      </dsp:txXfrm>
    </dsp:sp>
    <dsp:sp modelId="{2D3A7B99-BF7C-435E-88C5-B4F51CDA7139}">
      <dsp:nvSpPr>
        <dsp:cNvPr id="0" name=""/>
        <dsp:cNvSpPr/>
      </dsp:nvSpPr>
      <dsp:spPr>
        <a:xfrm>
          <a:off x="4287821" y="4149362"/>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sp:txBody>
      <dsp:txXfrm>
        <a:off x="4287821" y="4149362"/>
        <a:ext cx="1764951" cy="11766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30C28-128C-4B07-932F-E9BE15C99D4B}">
      <dsp:nvSpPr>
        <dsp:cNvPr id="0" name=""/>
        <dsp:cNvSpPr/>
      </dsp:nvSpPr>
      <dsp:spPr>
        <a:xfrm rot="10800000">
          <a:off x="1438797" y="1836"/>
          <a:ext cx="4501220" cy="1220127"/>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042" tIns="87630" rIns="163576" bIns="8763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zh-CN" altLang="en-US" sz="2300" kern="1200" dirty="0"/>
            <a:t>降低复杂度（忽略不重要参数）</a:t>
          </a:r>
        </a:p>
      </dsp:txBody>
      <dsp:txXfrm rot="10800000">
        <a:off x="1743829" y="1836"/>
        <a:ext cx="4196188" cy="1220127"/>
      </dsp:txXfrm>
    </dsp:sp>
    <dsp:sp modelId="{BA04B935-A3C0-4C30-B72B-3DE244B1BCD5}">
      <dsp:nvSpPr>
        <dsp:cNvPr id="0" name=""/>
        <dsp:cNvSpPr/>
      </dsp:nvSpPr>
      <dsp:spPr>
        <a:xfrm>
          <a:off x="828734" y="1836"/>
          <a:ext cx="1220127" cy="1220127"/>
        </a:xfrm>
        <a:prstGeom prst="ellipse">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F47B77-71BE-4738-B30B-3C8E7A2ADE29}">
      <dsp:nvSpPr>
        <dsp:cNvPr id="0" name=""/>
        <dsp:cNvSpPr/>
      </dsp:nvSpPr>
      <dsp:spPr>
        <a:xfrm rot="10800000">
          <a:off x="1438797" y="1586180"/>
          <a:ext cx="4501220" cy="1220127"/>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042" tIns="87630" rIns="163576" bIns="87630" numCol="1" spcCol="1270" anchor="ctr" anchorCtr="0">
          <a:noAutofit/>
        </a:bodyPr>
        <a:lstStyle/>
        <a:p>
          <a:pPr lvl="0" algn="l" defTabSz="1022350">
            <a:lnSpc>
              <a:spcPct val="90000"/>
            </a:lnSpc>
            <a:spcBef>
              <a:spcPct val="0"/>
            </a:spcBef>
            <a:spcAft>
              <a:spcPct val="35000"/>
            </a:spcAft>
          </a:pPr>
          <a:r>
            <a:rPr lang="zh-CN" altLang="en-US" sz="2300" kern="1200" dirty="0"/>
            <a:t>减少方程个数（维数的降低，引入新的变量关系）</a:t>
          </a:r>
        </a:p>
      </dsp:txBody>
      <dsp:txXfrm rot="10800000">
        <a:off x="1743829" y="1586180"/>
        <a:ext cx="4196188" cy="1220127"/>
      </dsp:txXfrm>
    </dsp:sp>
    <dsp:sp modelId="{5D14E34D-39DB-4AEF-A2E4-CBFABCE3CF00}">
      <dsp:nvSpPr>
        <dsp:cNvPr id="0" name=""/>
        <dsp:cNvSpPr/>
      </dsp:nvSpPr>
      <dsp:spPr>
        <a:xfrm>
          <a:off x="828734" y="1586180"/>
          <a:ext cx="1220127" cy="1220127"/>
        </a:xfrm>
        <a:prstGeom prst="ellipse">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E2092A-F845-4B9D-9511-07A1BEE0CDFA}">
      <dsp:nvSpPr>
        <dsp:cNvPr id="0" name=""/>
        <dsp:cNvSpPr/>
      </dsp:nvSpPr>
      <dsp:spPr>
        <a:xfrm rot="10800000">
          <a:off x="1438797" y="3170524"/>
          <a:ext cx="4501220" cy="1220127"/>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042" tIns="87630" rIns="163576" bIns="87630" numCol="1" spcCol="1270" anchor="ctr" anchorCtr="0">
          <a:noAutofit/>
        </a:bodyPr>
        <a:lstStyle/>
        <a:p>
          <a:pPr lvl="0" algn="l" defTabSz="1022350">
            <a:lnSpc>
              <a:spcPct val="90000"/>
            </a:lnSpc>
            <a:spcBef>
              <a:spcPct val="0"/>
            </a:spcBef>
            <a:spcAft>
              <a:spcPct val="35000"/>
            </a:spcAft>
          </a:pPr>
          <a:r>
            <a:rPr lang="zh-CN" altLang="en-US" sz="2300" kern="1200" dirty="0"/>
            <a:t>减少方程阶数（降阶处理）</a:t>
          </a:r>
        </a:p>
      </dsp:txBody>
      <dsp:txXfrm rot="10800000">
        <a:off x="1743829" y="3170524"/>
        <a:ext cx="4196188" cy="1220127"/>
      </dsp:txXfrm>
    </dsp:sp>
    <dsp:sp modelId="{4CC740F6-9434-4C10-8D4E-6136BA8C359D}">
      <dsp:nvSpPr>
        <dsp:cNvPr id="0" name=""/>
        <dsp:cNvSpPr/>
      </dsp:nvSpPr>
      <dsp:spPr>
        <a:xfrm>
          <a:off x="828734" y="3170524"/>
          <a:ext cx="1220127" cy="1220127"/>
        </a:xfrm>
        <a:prstGeom prst="ellipse">
          <a:avLst/>
        </a:prstGeom>
        <a:solidFill>
          <a:schemeClr val="accent2">
            <a:tint val="4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 Id="rId4" Type="http://schemas.openxmlformats.org/officeDocument/2006/relationships/image" Target="../media/image127.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emf"/><Relationship Id="rId4" Type="http://schemas.openxmlformats.org/officeDocument/2006/relationships/image" Target="../media/image13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 Id="rId4" Type="http://schemas.openxmlformats.org/officeDocument/2006/relationships/image" Target="../media/image144.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image" Target="../media/image15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image" Target="../media/image15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5" Type="http://schemas.openxmlformats.org/officeDocument/2006/relationships/image" Target="../media/image61.emf"/><Relationship Id="rId4"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Gulim" panose="020B0600000101010101" pitchFamily="34" charset="-127"/>
              </a:defRPr>
            </a:lvl1pPr>
          </a:lstStyle>
          <a:p>
            <a:endParaRPr lang="en-US" altLang="ko-KR"/>
          </a:p>
        </p:txBody>
      </p:sp>
      <p:sp>
        <p:nvSpPr>
          <p:cNvPr id="686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Gulim" panose="020B0600000101010101" pitchFamily="34" charset="-127"/>
              </a:defRPr>
            </a:lvl1pPr>
          </a:lstStyle>
          <a:p>
            <a:fld id="{5CCE2E0B-C97E-4F5A-AF75-666DB64C633E}" type="slidenum">
              <a:rPr lang="ko-KR" altLang="en-US"/>
              <a:pPr/>
              <a:t>‹#›</a:t>
            </a:fld>
            <a:endParaRPr lang="en-US" altLang="ko-KR"/>
          </a:p>
        </p:txBody>
      </p:sp>
    </p:spTree>
    <p:extLst>
      <p:ext uri="{BB962C8B-B14F-4D97-AF65-F5344CB8AC3E}">
        <p14:creationId xmlns:p14="http://schemas.microsoft.com/office/powerpoint/2010/main" val="542062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41E6D-9460-4A32-A695-83F7CEB49654}" type="datetimeFigureOut">
              <a:rPr lang="zh-CN" altLang="en-US" smtClean="0"/>
              <a:t>2021/3/1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E290B-901A-40A6-962A-B2A13E025164}" type="slidenum">
              <a:rPr lang="zh-CN" altLang="en-US" smtClean="0"/>
              <a:t>‹#›</a:t>
            </a:fld>
            <a:endParaRPr lang="zh-CN" altLang="en-US"/>
          </a:p>
        </p:txBody>
      </p:sp>
    </p:spTree>
    <p:extLst>
      <p:ext uri="{BB962C8B-B14F-4D97-AF65-F5344CB8AC3E}">
        <p14:creationId xmlns:p14="http://schemas.microsoft.com/office/powerpoint/2010/main" val="599258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39700" y="768350"/>
            <a:ext cx="6819900" cy="3836988"/>
          </a:xfrm>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56998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39700" y="768350"/>
            <a:ext cx="6819900" cy="3836988"/>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0543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39700" y="768350"/>
            <a:ext cx="6819900" cy="3836988"/>
          </a:xfrm>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0565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139700" y="768350"/>
            <a:ext cx="6819900" cy="3836988"/>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62398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39700" y="768350"/>
            <a:ext cx="6819900" cy="3836988"/>
          </a:xfrm>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97736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39700" y="768350"/>
            <a:ext cx="6819900" cy="3836988"/>
          </a:xfrm>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2825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39700" y="768350"/>
            <a:ext cx="6819900" cy="3836988"/>
          </a:xfrm>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200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39700" y="768350"/>
            <a:ext cx="6819900" cy="3836988"/>
          </a:xfrm>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84426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39700" y="768350"/>
            <a:ext cx="6819900" cy="3836988"/>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7924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39700" y="768350"/>
            <a:ext cx="6819900" cy="3836988"/>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355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39700" y="768350"/>
            <a:ext cx="6819900" cy="3836988"/>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21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39700" y="768350"/>
            <a:ext cx="6819900" cy="3836988"/>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18383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8085" name="Group 2549"/>
          <p:cNvGrpSpPr>
            <a:grpSpLocks/>
          </p:cNvGrpSpPr>
          <p:nvPr/>
        </p:nvGrpSpPr>
        <p:grpSpPr bwMode="auto">
          <a:xfrm>
            <a:off x="0" y="0"/>
            <a:ext cx="12600517" cy="6324600"/>
            <a:chOff x="0" y="0"/>
            <a:chExt cx="5953" cy="3984"/>
          </a:xfrm>
        </p:grpSpPr>
        <p:sp>
          <p:nvSpPr>
            <p:cNvPr id="67941" name="AutoShape 2405"/>
            <p:cNvSpPr>
              <a:spLocks noChangeArrowheads="1"/>
            </p:cNvSpPr>
            <p:nvPr userDrawn="1"/>
          </p:nvSpPr>
          <p:spPr bwMode="gray">
            <a:xfrm>
              <a:off x="0" y="1104"/>
              <a:ext cx="5760" cy="1584"/>
            </a:xfrm>
            <a:prstGeom prst="flowChartDocumen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2" name="AutoShape 2396"/>
            <p:cNvSpPr>
              <a:spLocks noChangeArrowheads="1"/>
            </p:cNvSpPr>
            <p:nvPr userDrawn="1"/>
          </p:nvSpPr>
          <p:spPr bwMode="gray">
            <a:xfrm>
              <a:off x="193" y="1104"/>
              <a:ext cx="5760" cy="1488"/>
            </a:xfrm>
            <a:prstGeom prst="flowChartDocument">
              <a:avLst/>
            </a:prstGeom>
            <a:gradFill rotWithShape="0">
              <a:gsLst>
                <a:gs pos="0">
                  <a:schemeClr val="accent1">
                    <a:gamma/>
                    <a:shade val="84706"/>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40" name="AutoShape 2404"/>
            <p:cNvSpPr>
              <a:spLocks noChangeArrowheads="1"/>
            </p:cNvSpPr>
            <p:nvPr userDrawn="1"/>
          </p:nvSpPr>
          <p:spPr bwMode="gray">
            <a:xfrm>
              <a:off x="0" y="192"/>
              <a:ext cx="5760" cy="1392"/>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1" name="AutoShape 2395"/>
            <p:cNvSpPr>
              <a:spLocks noChangeArrowheads="1"/>
            </p:cNvSpPr>
            <p:nvPr userDrawn="1"/>
          </p:nvSpPr>
          <p:spPr bwMode="gray">
            <a:xfrm>
              <a:off x="0" y="0"/>
              <a:ext cx="5760" cy="1296"/>
            </a:xfrm>
            <a:prstGeom prst="flowChartDocument">
              <a:avLst/>
            </a:prstGeom>
            <a:gradFill rotWithShape="0">
              <a:gsLst>
                <a:gs pos="0">
                  <a:schemeClr val="accent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0" name="Oval 2394"/>
            <p:cNvSpPr>
              <a:spLocks noChangeArrowheads="1"/>
            </p:cNvSpPr>
            <p:nvPr userDrawn="1"/>
          </p:nvSpPr>
          <p:spPr bwMode="gray">
            <a:xfrm>
              <a:off x="455" y="1104"/>
              <a:ext cx="348" cy="320"/>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4" name="Oval 2398"/>
            <p:cNvSpPr>
              <a:spLocks noChangeArrowheads="1"/>
            </p:cNvSpPr>
            <p:nvPr userDrawn="1"/>
          </p:nvSpPr>
          <p:spPr bwMode="gray">
            <a:xfrm>
              <a:off x="1872" y="1117"/>
              <a:ext cx="145" cy="131"/>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5" name="Oval 2399"/>
            <p:cNvSpPr>
              <a:spLocks noChangeArrowheads="1"/>
            </p:cNvSpPr>
            <p:nvPr userDrawn="1"/>
          </p:nvSpPr>
          <p:spPr bwMode="gray">
            <a:xfrm>
              <a:off x="1416" y="1431"/>
              <a:ext cx="339" cy="31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083" name="Group 2547"/>
            <p:cNvGrpSpPr>
              <a:grpSpLocks/>
            </p:cNvGrpSpPr>
            <p:nvPr userDrawn="1"/>
          </p:nvGrpSpPr>
          <p:grpSpPr bwMode="auto">
            <a:xfrm>
              <a:off x="171" y="2549"/>
              <a:ext cx="5434" cy="1435"/>
              <a:chOff x="171" y="2549"/>
              <a:chExt cx="5434" cy="1435"/>
            </a:xfrm>
          </p:grpSpPr>
          <p:sp>
            <p:nvSpPr>
              <p:cNvPr id="67944" name="Oval 2408"/>
              <p:cNvSpPr>
                <a:spLocks noChangeArrowheads="1"/>
              </p:cNvSpPr>
              <p:nvPr userDrawn="1"/>
            </p:nvSpPr>
            <p:spPr bwMode="gray">
              <a:xfrm>
                <a:off x="17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5" name="Oval 2409"/>
              <p:cNvSpPr>
                <a:spLocks noChangeArrowheads="1"/>
              </p:cNvSpPr>
              <p:nvPr userDrawn="1"/>
            </p:nvSpPr>
            <p:spPr bwMode="gray">
              <a:xfrm>
                <a:off x="4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8" name="Oval 2412"/>
              <p:cNvSpPr>
                <a:spLocks noChangeArrowheads="1"/>
              </p:cNvSpPr>
              <p:nvPr userDrawn="1"/>
            </p:nvSpPr>
            <p:spPr bwMode="gray">
              <a:xfrm>
                <a:off x="73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9" name="Oval 2413"/>
              <p:cNvSpPr>
                <a:spLocks noChangeArrowheads="1"/>
              </p:cNvSpPr>
              <p:nvPr userDrawn="1"/>
            </p:nvSpPr>
            <p:spPr bwMode="gray">
              <a:xfrm>
                <a:off x="102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1" name="Oval 2415"/>
              <p:cNvSpPr>
                <a:spLocks noChangeArrowheads="1"/>
              </p:cNvSpPr>
              <p:nvPr userDrawn="1"/>
            </p:nvSpPr>
            <p:spPr bwMode="gray">
              <a:xfrm>
                <a:off x="13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2" name="Oval 2416"/>
              <p:cNvSpPr>
                <a:spLocks noChangeArrowheads="1"/>
              </p:cNvSpPr>
              <p:nvPr userDrawn="1"/>
            </p:nvSpPr>
            <p:spPr bwMode="gray">
              <a:xfrm>
                <a:off x="160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3" name="Oval 2417"/>
              <p:cNvSpPr>
                <a:spLocks noChangeArrowheads="1"/>
              </p:cNvSpPr>
              <p:nvPr userDrawn="1"/>
            </p:nvSpPr>
            <p:spPr bwMode="gray">
              <a:xfrm>
                <a:off x="1877"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4" name="Oval 2418"/>
              <p:cNvSpPr>
                <a:spLocks noChangeArrowheads="1"/>
              </p:cNvSpPr>
              <p:nvPr userDrawn="1"/>
            </p:nvSpPr>
            <p:spPr bwMode="gray">
              <a:xfrm>
                <a:off x="21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5" name="Oval 2419"/>
              <p:cNvSpPr>
                <a:spLocks noChangeArrowheads="1"/>
              </p:cNvSpPr>
              <p:nvPr userDrawn="1"/>
            </p:nvSpPr>
            <p:spPr bwMode="gray">
              <a:xfrm>
                <a:off x="24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6" name="Oval 2420"/>
              <p:cNvSpPr>
                <a:spLocks noChangeArrowheads="1"/>
              </p:cNvSpPr>
              <p:nvPr userDrawn="1"/>
            </p:nvSpPr>
            <p:spPr bwMode="gray">
              <a:xfrm>
                <a:off x="2716"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7" name="Oval 2421"/>
              <p:cNvSpPr>
                <a:spLocks noChangeArrowheads="1"/>
              </p:cNvSpPr>
              <p:nvPr userDrawn="1"/>
            </p:nvSpPr>
            <p:spPr bwMode="gray">
              <a:xfrm>
                <a:off x="299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8" name="Oval 2422"/>
              <p:cNvSpPr>
                <a:spLocks noChangeArrowheads="1"/>
              </p:cNvSpPr>
              <p:nvPr userDrawn="1"/>
            </p:nvSpPr>
            <p:spPr bwMode="gray">
              <a:xfrm>
                <a:off x="3278"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9" name="Oval 2423"/>
              <p:cNvSpPr>
                <a:spLocks noChangeArrowheads="1"/>
              </p:cNvSpPr>
              <p:nvPr userDrawn="1"/>
            </p:nvSpPr>
            <p:spPr bwMode="gray">
              <a:xfrm>
                <a:off x="354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0" name="Oval 2424"/>
              <p:cNvSpPr>
                <a:spLocks noChangeArrowheads="1"/>
              </p:cNvSpPr>
              <p:nvPr userDrawn="1"/>
            </p:nvSpPr>
            <p:spPr bwMode="gray">
              <a:xfrm>
                <a:off x="383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1" name="Oval 2425"/>
              <p:cNvSpPr>
                <a:spLocks noChangeArrowheads="1"/>
              </p:cNvSpPr>
              <p:nvPr userDrawn="1"/>
            </p:nvSpPr>
            <p:spPr bwMode="gray">
              <a:xfrm>
                <a:off x="41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2" name="Oval 2426"/>
              <p:cNvSpPr>
                <a:spLocks noChangeArrowheads="1"/>
              </p:cNvSpPr>
              <p:nvPr userDrawn="1"/>
            </p:nvSpPr>
            <p:spPr bwMode="gray">
              <a:xfrm>
                <a:off x="439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3" name="Oval 2427"/>
              <p:cNvSpPr>
                <a:spLocks noChangeArrowheads="1"/>
              </p:cNvSpPr>
              <p:nvPr userDrawn="1"/>
            </p:nvSpPr>
            <p:spPr bwMode="gray">
              <a:xfrm>
                <a:off x="467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4" name="Oval 2428"/>
              <p:cNvSpPr>
                <a:spLocks noChangeArrowheads="1"/>
              </p:cNvSpPr>
              <p:nvPr userDrawn="1"/>
            </p:nvSpPr>
            <p:spPr bwMode="gray">
              <a:xfrm>
                <a:off x="496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5" name="Oval 2429"/>
              <p:cNvSpPr>
                <a:spLocks noChangeArrowheads="1"/>
              </p:cNvSpPr>
              <p:nvPr userDrawn="1"/>
            </p:nvSpPr>
            <p:spPr bwMode="gray">
              <a:xfrm>
                <a:off x="524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6" name="Oval 2430"/>
              <p:cNvSpPr>
                <a:spLocks noChangeArrowheads="1"/>
              </p:cNvSpPr>
              <p:nvPr userDrawn="1"/>
            </p:nvSpPr>
            <p:spPr bwMode="gray">
              <a:xfrm>
                <a:off x="55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7" name="Oval 2431"/>
              <p:cNvSpPr>
                <a:spLocks noChangeArrowheads="1"/>
              </p:cNvSpPr>
              <p:nvPr userDrawn="1"/>
            </p:nvSpPr>
            <p:spPr bwMode="gray">
              <a:xfrm>
                <a:off x="17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8" name="Oval 2432"/>
              <p:cNvSpPr>
                <a:spLocks noChangeArrowheads="1"/>
              </p:cNvSpPr>
              <p:nvPr userDrawn="1"/>
            </p:nvSpPr>
            <p:spPr bwMode="gray">
              <a:xfrm>
                <a:off x="4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9" name="Oval 2433"/>
              <p:cNvSpPr>
                <a:spLocks noChangeArrowheads="1"/>
              </p:cNvSpPr>
              <p:nvPr userDrawn="1"/>
            </p:nvSpPr>
            <p:spPr bwMode="gray">
              <a:xfrm>
                <a:off x="73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0" name="Oval 2434"/>
              <p:cNvSpPr>
                <a:spLocks noChangeArrowheads="1"/>
              </p:cNvSpPr>
              <p:nvPr userDrawn="1"/>
            </p:nvSpPr>
            <p:spPr bwMode="gray">
              <a:xfrm>
                <a:off x="102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1" name="Oval 2435"/>
              <p:cNvSpPr>
                <a:spLocks noChangeArrowheads="1"/>
              </p:cNvSpPr>
              <p:nvPr userDrawn="1"/>
            </p:nvSpPr>
            <p:spPr bwMode="gray">
              <a:xfrm>
                <a:off x="13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2" name="Oval 2436"/>
              <p:cNvSpPr>
                <a:spLocks noChangeArrowheads="1"/>
              </p:cNvSpPr>
              <p:nvPr userDrawn="1"/>
            </p:nvSpPr>
            <p:spPr bwMode="gray">
              <a:xfrm>
                <a:off x="160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3" name="Oval 2437"/>
              <p:cNvSpPr>
                <a:spLocks noChangeArrowheads="1"/>
              </p:cNvSpPr>
              <p:nvPr userDrawn="1"/>
            </p:nvSpPr>
            <p:spPr bwMode="gray">
              <a:xfrm>
                <a:off x="1877"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4" name="Oval 2438"/>
              <p:cNvSpPr>
                <a:spLocks noChangeArrowheads="1"/>
              </p:cNvSpPr>
              <p:nvPr userDrawn="1"/>
            </p:nvSpPr>
            <p:spPr bwMode="gray">
              <a:xfrm>
                <a:off x="21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5" name="Oval 2439"/>
              <p:cNvSpPr>
                <a:spLocks noChangeArrowheads="1"/>
              </p:cNvSpPr>
              <p:nvPr userDrawn="1"/>
            </p:nvSpPr>
            <p:spPr bwMode="gray">
              <a:xfrm>
                <a:off x="24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6" name="Oval 2440"/>
              <p:cNvSpPr>
                <a:spLocks noChangeArrowheads="1"/>
              </p:cNvSpPr>
              <p:nvPr userDrawn="1"/>
            </p:nvSpPr>
            <p:spPr bwMode="gray">
              <a:xfrm>
                <a:off x="2716"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7" name="Oval 2441"/>
              <p:cNvSpPr>
                <a:spLocks noChangeArrowheads="1"/>
              </p:cNvSpPr>
              <p:nvPr userDrawn="1"/>
            </p:nvSpPr>
            <p:spPr bwMode="gray">
              <a:xfrm>
                <a:off x="299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8" name="Oval 2442"/>
              <p:cNvSpPr>
                <a:spLocks noChangeArrowheads="1"/>
              </p:cNvSpPr>
              <p:nvPr userDrawn="1"/>
            </p:nvSpPr>
            <p:spPr bwMode="gray">
              <a:xfrm>
                <a:off x="3278"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9" name="Oval 2443"/>
              <p:cNvSpPr>
                <a:spLocks noChangeArrowheads="1"/>
              </p:cNvSpPr>
              <p:nvPr userDrawn="1"/>
            </p:nvSpPr>
            <p:spPr bwMode="gray">
              <a:xfrm>
                <a:off x="354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0" name="Oval 2444"/>
              <p:cNvSpPr>
                <a:spLocks noChangeArrowheads="1"/>
              </p:cNvSpPr>
              <p:nvPr userDrawn="1"/>
            </p:nvSpPr>
            <p:spPr bwMode="gray">
              <a:xfrm>
                <a:off x="383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1" name="Oval 2445"/>
              <p:cNvSpPr>
                <a:spLocks noChangeArrowheads="1"/>
              </p:cNvSpPr>
              <p:nvPr userDrawn="1"/>
            </p:nvSpPr>
            <p:spPr bwMode="gray">
              <a:xfrm>
                <a:off x="41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2" name="Oval 2446"/>
              <p:cNvSpPr>
                <a:spLocks noChangeArrowheads="1"/>
              </p:cNvSpPr>
              <p:nvPr userDrawn="1"/>
            </p:nvSpPr>
            <p:spPr bwMode="gray">
              <a:xfrm>
                <a:off x="439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3" name="Oval 2447"/>
              <p:cNvSpPr>
                <a:spLocks noChangeArrowheads="1"/>
              </p:cNvSpPr>
              <p:nvPr userDrawn="1"/>
            </p:nvSpPr>
            <p:spPr bwMode="gray">
              <a:xfrm>
                <a:off x="467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4" name="Oval 2448"/>
              <p:cNvSpPr>
                <a:spLocks noChangeArrowheads="1"/>
              </p:cNvSpPr>
              <p:nvPr userDrawn="1"/>
            </p:nvSpPr>
            <p:spPr bwMode="gray">
              <a:xfrm>
                <a:off x="496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5" name="Oval 2449"/>
              <p:cNvSpPr>
                <a:spLocks noChangeArrowheads="1"/>
              </p:cNvSpPr>
              <p:nvPr userDrawn="1"/>
            </p:nvSpPr>
            <p:spPr bwMode="gray">
              <a:xfrm>
                <a:off x="524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6" name="Oval 2450"/>
              <p:cNvSpPr>
                <a:spLocks noChangeArrowheads="1"/>
              </p:cNvSpPr>
              <p:nvPr userDrawn="1"/>
            </p:nvSpPr>
            <p:spPr bwMode="gray">
              <a:xfrm>
                <a:off x="55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7" name="Oval 2451"/>
              <p:cNvSpPr>
                <a:spLocks noChangeArrowheads="1"/>
              </p:cNvSpPr>
              <p:nvPr userDrawn="1"/>
            </p:nvSpPr>
            <p:spPr bwMode="gray">
              <a:xfrm>
                <a:off x="17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8" name="Oval 2452"/>
              <p:cNvSpPr>
                <a:spLocks noChangeArrowheads="1"/>
              </p:cNvSpPr>
              <p:nvPr userDrawn="1"/>
            </p:nvSpPr>
            <p:spPr bwMode="gray">
              <a:xfrm>
                <a:off x="4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9" name="Oval 2453"/>
              <p:cNvSpPr>
                <a:spLocks noChangeArrowheads="1"/>
              </p:cNvSpPr>
              <p:nvPr userDrawn="1"/>
            </p:nvSpPr>
            <p:spPr bwMode="gray">
              <a:xfrm>
                <a:off x="73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0" name="Oval 2454"/>
              <p:cNvSpPr>
                <a:spLocks noChangeArrowheads="1"/>
              </p:cNvSpPr>
              <p:nvPr userDrawn="1"/>
            </p:nvSpPr>
            <p:spPr bwMode="gray">
              <a:xfrm>
                <a:off x="102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1" name="Oval 2455"/>
              <p:cNvSpPr>
                <a:spLocks noChangeArrowheads="1"/>
              </p:cNvSpPr>
              <p:nvPr userDrawn="1"/>
            </p:nvSpPr>
            <p:spPr bwMode="gray">
              <a:xfrm>
                <a:off x="13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2" name="Oval 2456"/>
              <p:cNvSpPr>
                <a:spLocks noChangeArrowheads="1"/>
              </p:cNvSpPr>
              <p:nvPr userDrawn="1"/>
            </p:nvSpPr>
            <p:spPr bwMode="gray">
              <a:xfrm>
                <a:off x="160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3" name="Oval 2457"/>
              <p:cNvSpPr>
                <a:spLocks noChangeArrowheads="1"/>
              </p:cNvSpPr>
              <p:nvPr userDrawn="1"/>
            </p:nvSpPr>
            <p:spPr bwMode="gray">
              <a:xfrm>
                <a:off x="1877"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4" name="Oval 2458"/>
              <p:cNvSpPr>
                <a:spLocks noChangeArrowheads="1"/>
              </p:cNvSpPr>
              <p:nvPr userDrawn="1"/>
            </p:nvSpPr>
            <p:spPr bwMode="gray">
              <a:xfrm>
                <a:off x="21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5" name="Oval 2459"/>
              <p:cNvSpPr>
                <a:spLocks noChangeArrowheads="1"/>
              </p:cNvSpPr>
              <p:nvPr userDrawn="1"/>
            </p:nvSpPr>
            <p:spPr bwMode="gray">
              <a:xfrm>
                <a:off x="24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6" name="Oval 2460"/>
              <p:cNvSpPr>
                <a:spLocks noChangeArrowheads="1"/>
              </p:cNvSpPr>
              <p:nvPr userDrawn="1"/>
            </p:nvSpPr>
            <p:spPr bwMode="gray">
              <a:xfrm>
                <a:off x="2716"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7" name="Oval 2461"/>
              <p:cNvSpPr>
                <a:spLocks noChangeArrowheads="1"/>
              </p:cNvSpPr>
              <p:nvPr userDrawn="1"/>
            </p:nvSpPr>
            <p:spPr bwMode="gray">
              <a:xfrm>
                <a:off x="299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8" name="Oval 2462"/>
              <p:cNvSpPr>
                <a:spLocks noChangeArrowheads="1"/>
              </p:cNvSpPr>
              <p:nvPr userDrawn="1"/>
            </p:nvSpPr>
            <p:spPr bwMode="gray">
              <a:xfrm>
                <a:off x="3278"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9" name="Oval 2463"/>
              <p:cNvSpPr>
                <a:spLocks noChangeArrowheads="1"/>
              </p:cNvSpPr>
              <p:nvPr userDrawn="1"/>
            </p:nvSpPr>
            <p:spPr bwMode="gray">
              <a:xfrm>
                <a:off x="354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0" name="Oval 2464"/>
              <p:cNvSpPr>
                <a:spLocks noChangeArrowheads="1"/>
              </p:cNvSpPr>
              <p:nvPr userDrawn="1"/>
            </p:nvSpPr>
            <p:spPr bwMode="gray">
              <a:xfrm>
                <a:off x="383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1" name="Oval 2465"/>
              <p:cNvSpPr>
                <a:spLocks noChangeArrowheads="1"/>
              </p:cNvSpPr>
              <p:nvPr userDrawn="1"/>
            </p:nvSpPr>
            <p:spPr bwMode="gray">
              <a:xfrm>
                <a:off x="41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2" name="Oval 2466"/>
              <p:cNvSpPr>
                <a:spLocks noChangeArrowheads="1"/>
              </p:cNvSpPr>
              <p:nvPr userDrawn="1"/>
            </p:nvSpPr>
            <p:spPr bwMode="gray">
              <a:xfrm>
                <a:off x="439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3" name="Oval 2467"/>
              <p:cNvSpPr>
                <a:spLocks noChangeArrowheads="1"/>
              </p:cNvSpPr>
              <p:nvPr userDrawn="1"/>
            </p:nvSpPr>
            <p:spPr bwMode="gray">
              <a:xfrm>
                <a:off x="467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4" name="Oval 2468"/>
              <p:cNvSpPr>
                <a:spLocks noChangeArrowheads="1"/>
              </p:cNvSpPr>
              <p:nvPr userDrawn="1"/>
            </p:nvSpPr>
            <p:spPr bwMode="gray">
              <a:xfrm>
                <a:off x="496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5" name="Oval 2469"/>
              <p:cNvSpPr>
                <a:spLocks noChangeArrowheads="1"/>
              </p:cNvSpPr>
              <p:nvPr userDrawn="1"/>
            </p:nvSpPr>
            <p:spPr bwMode="gray">
              <a:xfrm>
                <a:off x="524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6" name="Oval 2470"/>
              <p:cNvSpPr>
                <a:spLocks noChangeArrowheads="1"/>
              </p:cNvSpPr>
              <p:nvPr userDrawn="1"/>
            </p:nvSpPr>
            <p:spPr bwMode="gray">
              <a:xfrm>
                <a:off x="55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7" name="Oval 2471"/>
              <p:cNvSpPr>
                <a:spLocks noChangeArrowheads="1"/>
              </p:cNvSpPr>
              <p:nvPr userDrawn="1"/>
            </p:nvSpPr>
            <p:spPr bwMode="gray">
              <a:xfrm>
                <a:off x="17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8" name="Oval 2472"/>
              <p:cNvSpPr>
                <a:spLocks noChangeArrowheads="1"/>
              </p:cNvSpPr>
              <p:nvPr userDrawn="1"/>
            </p:nvSpPr>
            <p:spPr bwMode="gray">
              <a:xfrm>
                <a:off x="4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9" name="Oval 2473"/>
              <p:cNvSpPr>
                <a:spLocks noChangeArrowheads="1"/>
              </p:cNvSpPr>
              <p:nvPr userDrawn="1"/>
            </p:nvSpPr>
            <p:spPr bwMode="gray">
              <a:xfrm>
                <a:off x="73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0" name="Oval 2474"/>
              <p:cNvSpPr>
                <a:spLocks noChangeArrowheads="1"/>
              </p:cNvSpPr>
              <p:nvPr userDrawn="1"/>
            </p:nvSpPr>
            <p:spPr bwMode="gray">
              <a:xfrm>
                <a:off x="102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1" name="Oval 2475"/>
              <p:cNvSpPr>
                <a:spLocks noChangeArrowheads="1"/>
              </p:cNvSpPr>
              <p:nvPr userDrawn="1"/>
            </p:nvSpPr>
            <p:spPr bwMode="gray">
              <a:xfrm>
                <a:off x="13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2" name="Oval 2476"/>
              <p:cNvSpPr>
                <a:spLocks noChangeArrowheads="1"/>
              </p:cNvSpPr>
              <p:nvPr userDrawn="1"/>
            </p:nvSpPr>
            <p:spPr bwMode="gray">
              <a:xfrm>
                <a:off x="160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3" name="Oval 2477"/>
              <p:cNvSpPr>
                <a:spLocks noChangeArrowheads="1"/>
              </p:cNvSpPr>
              <p:nvPr userDrawn="1"/>
            </p:nvSpPr>
            <p:spPr bwMode="gray">
              <a:xfrm>
                <a:off x="1877"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4" name="Oval 2478"/>
              <p:cNvSpPr>
                <a:spLocks noChangeArrowheads="1"/>
              </p:cNvSpPr>
              <p:nvPr userDrawn="1"/>
            </p:nvSpPr>
            <p:spPr bwMode="gray">
              <a:xfrm>
                <a:off x="21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5" name="Oval 2479"/>
              <p:cNvSpPr>
                <a:spLocks noChangeArrowheads="1"/>
              </p:cNvSpPr>
              <p:nvPr userDrawn="1"/>
            </p:nvSpPr>
            <p:spPr bwMode="gray">
              <a:xfrm>
                <a:off x="24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6" name="Oval 2480"/>
              <p:cNvSpPr>
                <a:spLocks noChangeArrowheads="1"/>
              </p:cNvSpPr>
              <p:nvPr userDrawn="1"/>
            </p:nvSpPr>
            <p:spPr bwMode="gray">
              <a:xfrm>
                <a:off x="2716"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7" name="Oval 2481"/>
              <p:cNvSpPr>
                <a:spLocks noChangeArrowheads="1"/>
              </p:cNvSpPr>
              <p:nvPr userDrawn="1"/>
            </p:nvSpPr>
            <p:spPr bwMode="gray">
              <a:xfrm>
                <a:off x="299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8" name="Oval 2482"/>
              <p:cNvSpPr>
                <a:spLocks noChangeArrowheads="1"/>
              </p:cNvSpPr>
              <p:nvPr userDrawn="1"/>
            </p:nvSpPr>
            <p:spPr bwMode="gray">
              <a:xfrm>
                <a:off x="3278"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9" name="Oval 2483"/>
              <p:cNvSpPr>
                <a:spLocks noChangeArrowheads="1"/>
              </p:cNvSpPr>
              <p:nvPr userDrawn="1"/>
            </p:nvSpPr>
            <p:spPr bwMode="gray">
              <a:xfrm>
                <a:off x="354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0" name="Oval 2484"/>
              <p:cNvSpPr>
                <a:spLocks noChangeArrowheads="1"/>
              </p:cNvSpPr>
              <p:nvPr userDrawn="1"/>
            </p:nvSpPr>
            <p:spPr bwMode="gray">
              <a:xfrm>
                <a:off x="383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1" name="Oval 2485"/>
              <p:cNvSpPr>
                <a:spLocks noChangeArrowheads="1"/>
              </p:cNvSpPr>
              <p:nvPr userDrawn="1"/>
            </p:nvSpPr>
            <p:spPr bwMode="gray">
              <a:xfrm>
                <a:off x="41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2" name="Oval 2486"/>
              <p:cNvSpPr>
                <a:spLocks noChangeArrowheads="1"/>
              </p:cNvSpPr>
              <p:nvPr userDrawn="1"/>
            </p:nvSpPr>
            <p:spPr bwMode="gray">
              <a:xfrm>
                <a:off x="439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3" name="Oval 2487"/>
              <p:cNvSpPr>
                <a:spLocks noChangeArrowheads="1"/>
              </p:cNvSpPr>
              <p:nvPr userDrawn="1"/>
            </p:nvSpPr>
            <p:spPr bwMode="gray">
              <a:xfrm>
                <a:off x="467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4" name="Oval 2488"/>
              <p:cNvSpPr>
                <a:spLocks noChangeArrowheads="1"/>
              </p:cNvSpPr>
              <p:nvPr userDrawn="1"/>
            </p:nvSpPr>
            <p:spPr bwMode="gray">
              <a:xfrm>
                <a:off x="496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5" name="Oval 2489"/>
              <p:cNvSpPr>
                <a:spLocks noChangeArrowheads="1"/>
              </p:cNvSpPr>
              <p:nvPr userDrawn="1"/>
            </p:nvSpPr>
            <p:spPr bwMode="gray">
              <a:xfrm>
                <a:off x="524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6" name="Oval 2490"/>
              <p:cNvSpPr>
                <a:spLocks noChangeArrowheads="1"/>
              </p:cNvSpPr>
              <p:nvPr userDrawn="1"/>
            </p:nvSpPr>
            <p:spPr bwMode="gray">
              <a:xfrm>
                <a:off x="55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7" name="Oval 2491"/>
              <p:cNvSpPr>
                <a:spLocks noChangeArrowheads="1"/>
              </p:cNvSpPr>
              <p:nvPr userDrawn="1"/>
            </p:nvSpPr>
            <p:spPr bwMode="gray">
              <a:xfrm>
                <a:off x="17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8" name="Oval 2492"/>
              <p:cNvSpPr>
                <a:spLocks noChangeArrowheads="1"/>
              </p:cNvSpPr>
              <p:nvPr userDrawn="1"/>
            </p:nvSpPr>
            <p:spPr bwMode="gray">
              <a:xfrm>
                <a:off x="4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9" name="Oval 2493"/>
              <p:cNvSpPr>
                <a:spLocks noChangeArrowheads="1"/>
              </p:cNvSpPr>
              <p:nvPr userDrawn="1"/>
            </p:nvSpPr>
            <p:spPr bwMode="gray">
              <a:xfrm>
                <a:off x="73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0" name="Oval 2494"/>
              <p:cNvSpPr>
                <a:spLocks noChangeArrowheads="1"/>
              </p:cNvSpPr>
              <p:nvPr userDrawn="1"/>
            </p:nvSpPr>
            <p:spPr bwMode="gray">
              <a:xfrm>
                <a:off x="102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1" name="Oval 2495"/>
              <p:cNvSpPr>
                <a:spLocks noChangeArrowheads="1"/>
              </p:cNvSpPr>
              <p:nvPr userDrawn="1"/>
            </p:nvSpPr>
            <p:spPr bwMode="gray">
              <a:xfrm>
                <a:off x="13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2" name="Oval 2496"/>
              <p:cNvSpPr>
                <a:spLocks noChangeArrowheads="1"/>
              </p:cNvSpPr>
              <p:nvPr userDrawn="1"/>
            </p:nvSpPr>
            <p:spPr bwMode="gray">
              <a:xfrm>
                <a:off x="160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3" name="Oval 2497"/>
              <p:cNvSpPr>
                <a:spLocks noChangeArrowheads="1"/>
              </p:cNvSpPr>
              <p:nvPr userDrawn="1"/>
            </p:nvSpPr>
            <p:spPr bwMode="gray">
              <a:xfrm>
                <a:off x="1877"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4" name="Oval 2498"/>
              <p:cNvSpPr>
                <a:spLocks noChangeArrowheads="1"/>
              </p:cNvSpPr>
              <p:nvPr userDrawn="1"/>
            </p:nvSpPr>
            <p:spPr bwMode="gray">
              <a:xfrm>
                <a:off x="21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5" name="Oval 2499"/>
              <p:cNvSpPr>
                <a:spLocks noChangeArrowheads="1"/>
              </p:cNvSpPr>
              <p:nvPr userDrawn="1"/>
            </p:nvSpPr>
            <p:spPr bwMode="gray">
              <a:xfrm>
                <a:off x="24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6" name="Oval 2500"/>
              <p:cNvSpPr>
                <a:spLocks noChangeArrowheads="1"/>
              </p:cNvSpPr>
              <p:nvPr userDrawn="1"/>
            </p:nvSpPr>
            <p:spPr bwMode="gray">
              <a:xfrm>
                <a:off x="2716"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7" name="Oval 2501"/>
              <p:cNvSpPr>
                <a:spLocks noChangeArrowheads="1"/>
              </p:cNvSpPr>
              <p:nvPr userDrawn="1"/>
            </p:nvSpPr>
            <p:spPr bwMode="gray">
              <a:xfrm>
                <a:off x="299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8" name="Oval 2502"/>
              <p:cNvSpPr>
                <a:spLocks noChangeArrowheads="1"/>
              </p:cNvSpPr>
              <p:nvPr userDrawn="1"/>
            </p:nvSpPr>
            <p:spPr bwMode="gray">
              <a:xfrm>
                <a:off x="3278"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9" name="Oval 2503"/>
              <p:cNvSpPr>
                <a:spLocks noChangeArrowheads="1"/>
              </p:cNvSpPr>
              <p:nvPr userDrawn="1"/>
            </p:nvSpPr>
            <p:spPr bwMode="gray">
              <a:xfrm>
                <a:off x="354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0" name="Oval 2504"/>
              <p:cNvSpPr>
                <a:spLocks noChangeArrowheads="1"/>
              </p:cNvSpPr>
              <p:nvPr userDrawn="1"/>
            </p:nvSpPr>
            <p:spPr bwMode="gray">
              <a:xfrm>
                <a:off x="383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1" name="Oval 2505"/>
              <p:cNvSpPr>
                <a:spLocks noChangeArrowheads="1"/>
              </p:cNvSpPr>
              <p:nvPr userDrawn="1"/>
            </p:nvSpPr>
            <p:spPr bwMode="gray">
              <a:xfrm>
                <a:off x="41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2" name="Oval 2506"/>
              <p:cNvSpPr>
                <a:spLocks noChangeArrowheads="1"/>
              </p:cNvSpPr>
              <p:nvPr userDrawn="1"/>
            </p:nvSpPr>
            <p:spPr bwMode="gray">
              <a:xfrm>
                <a:off x="439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3" name="Oval 2507"/>
              <p:cNvSpPr>
                <a:spLocks noChangeArrowheads="1"/>
              </p:cNvSpPr>
              <p:nvPr userDrawn="1"/>
            </p:nvSpPr>
            <p:spPr bwMode="gray">
              <a:xfrm>
                <a:off x="467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4" name="Oval 2508"/>
              <p:cNvSpPr>
                <a:spLocks noChangeArrowheads="1"/>
              </p:cNvSpPr>
              <p:nvPr userDrawn="1"/>
            </p:nvSpPr>
            <p:spPr bwMode="gray">
              <a:xfrm>
                <a:off x="496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5" name="Oval 2509"/>
              <p:cNvSpPr>
                <a:spLocks noChangeArrowheads="1"/>
              </p:cNvSpPr>
              <p:nvPr userDrawn="1"/>
            </p:nvSpPr>
            <p:spPr bwMode="gray">
              <a:xfrm>
                <a:off x="524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6" name="Oval 2510"/>
              <p:cNvSpPr>
                <a:spLocks noChangeArrowheads="1"/>
              </p:cNvSpPr>
              <p:nvPr userDrawn="1"/>
            </p:nvSpPr>
            <p:spPr bwMode="gray">
              <a:xfrm>
                <a:off x="55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7" name="Oval 2511"/>
              <p:cNvSpPr>
                <a:spLocks noChangeArrowheads="1"/>
              </p:cNvSpPr>
              <p:nvPr userDrawn="1"/>
            </p:nvSpPr>
            <p:spPr bwMode="gray">
              <a:xfrm>
                <a:off x="17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8" name="Oval 2512"/>
              <p:cNvSpPr>
                <a:spLocks noChangeArrowheads="1"/>
              </p:cNvSpPr>
              <p:nvPr userDrawn="1"/>
            </p:nvSpPr>
            <p:spPr bwMode="gray">
              <a:xfrm>
                <a:off x="4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9" name="Oval 2513"/>
              <p:cNvSpPr>
                <a:spLocks noChangeArrowheads="1"/>
              </p:cNvSpPr>
              <p:nvPr userDrawn="1"/>
            </p:nvSpPr>
            <p:spPr bwMode="gray">
              <a:xfrm>
                <a:off x="73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0" name="Oval 2514"/>
              <p:cNvSpPr>
                <a:spLocks noChangeArrowheads="1"/>
              </p:cNvSpPr>
              <p:nvPr userDrawn="1"/>
            </p:nvSpPr>
            <p:spPr bwMode="gray">
              <a:xfrm>
                <a:off x="102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1" name="Oval 2515"/>
              <p:cNvSpPr>
                <a:spLocks noChangeArrowheads="1"/>
              </p:cNvSpPr>
              <p:nvPr userDrawn="1"/>
            </p:nvSpPr>
            <p:spPr bwMode="gray">
              <a:xfrm>
                <a:off x="13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2" name="Oval 2516"/>
              <p:cNvSpPr>
                <a:spLocks noChangeArrowheads="1"/>
              </p:cNvSpPr>
              <p:nvPr userDrawn="1"/>
            </p:nvSpPr>
            <p:spPr bwMode="gray">
              <a:xfrm>
                <a:off x="160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3" name="Oval 2517"/>
              <p:cNvSpPr>
                <a:spLocks noChangeArrowheads="1"/>
              </p:cNvSpPr>
              <p:nvPr userDrawn="1"/>
            </p:nvSpPr>
            <p:spPr bwMode="gray">
              <a:xfrm>
                <a:off x="1877"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4" name="Oval 2518"/>
              <p:cNvSpPr>
                <a:spLocks noChangeArrowheads="1"/>
              </p:cNvSpPr>
              <p:nvPr userDrawn="1"/>
            </p:nvSpPr>
            <p:spPr bwMode="gray">
              <a:xfrm>
                <a:off x="21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5" name="Oval 2519"/>
              <p:cNvSpPr>
                <a:spLocks noChangeArrowheads="1"/>
              </p:cNvSpPr>
              <p:nvPr userDrawn="1"/>
            </p:nvSpPr>
            <p:spPr bwMode="gray">
              <a:xfrm>
                <a:off x="24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6" name="Oval 2520"/>
              <p:cNvSpPr>
                <a:spLocks noChangeArrowheads="1"/>
              </p:cNvSpPr>
              <p:nvPr userDrawn="1"/>
            </p:nvSpPr>
            <p:spPr bwMode="gray">
              <a:xfrm>
                <a:off x="2716"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7" name="Oval 2521"/>
              <p:cNvSpPr>
                <a:spLocks noChangeArrowheads="1"/>
              </p:cNvSpPr>
              <p:nvPr userDrawn="1"/>
            </p:nvSpPr>
            <p:spPr bwMode="gray">
              <a:xfrm>
                <a:off x="299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8" name="Oval 2522"/>
              <p:cNvSpPr>
                <a:spLocks noChangeArrowheads="1"/>
              </p:cNvSpPr>
              <p:nvPr userDrawn="1"/>
            </p:nvSpPr>
            <p:spPr bwMode="gray">
              <a:xfrm>
                <a:off x="3278"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9" name="Oval 2523"/>
              <p:cNvSpPr>
                <a:spLocks noChangeArrowheads="1"/>
              </p:cNvSpPr>
              <p:nvPr userDrawn="1"/>
            </p:nvSpPr>
            <p:spPr bwMode="gray">
              <a:xfrm>
                <a:off x="354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0" name="Oval 2524"/>
              <p:cNvSpPr>
                <a:spLocks noChangeArrowheads="1"/>
              </p:cNvSpPr>
              <p:nvPr userDrawn="1"/>
            </p:nvSpPr>
            <p:spPr bwMode="gray">
              <a:xfrm>
                <a:off x="383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1" name="Oval 2525"/>
              <p:cNvSpPr>
                <a:spLocks noChangeArrowheads="1"/>
              </p:cNvSpPr>
              <p:nvPr userDrawn="1"/>
            </p:nvSpPr>
            <p:spPr bwMode="gray">
              <a:xfrm>
                <a:off x="41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2" name="Oval 2526"/>
              <p:cNvSpPr>
                <a:spLocks noChangeArrowheads="1"/>
              </p:cNvSpPr>
              <p:nvPr userDrawn="1"/>
            </p:nvSpPr>
            <p:spPr bwMode="gray">
              <a:xfrm>
                <a:off x="439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3" name="Oval 2527"/>
              <p:cNvSpPr>
                <a:spLocks noChangeArrowheads="1"/>
              </p:cNvSpPr>
              <p:nvPr userDrawn="1"/>
            </p:nvSpPr>
            <p:spPr bwMode="gray">
              <a:xfrm>
                <a:off x="467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4" name="Oval 2528"/>
              <p:cNvSpPr>
                <a:spLocks noChangeArrowheads="1"/>
              </p:cNvSpPr>
              <p:nvPr userDrawn="1"/>
            </p:nvSpPr>
            <p:spPr bwMode="gray">
              <a:xfrm>
                <a:off x="496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5" name="Oval 2529"/>
              <p:cNvSpPr>
                <a:spLocks noChangeArrowheads="1"/>
              </p:cNvSpPr>
              <p:nvPr userDrawn="1"/>
            </p:nvSpPr>
            <p:spPr bwMode="gray">
              <a:xfrm>
                <a:off x="524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6" name="Oval 2530"/>
              <p:cNvSpPr>
                <a:spLocks noChangeArrowheads="1"/>
              </p:cNvSpPr>
              <p:nvPr userDrawn="1"/>
            </p:nvSpPr>
            <p:spPr bwMode="gray">
              <a:xfrm>
                <a:off x="55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4" name="Oval 2538"/>
              <p:cNvSpPr>
                <a:spLocks noChangeArrowheads="1"/>
              </p:cNvSpPr>
              <p:nvPr userDrawn="1"/>
            </p:nvSpPr>
            <p:spPr bwMode="gray">
              <a:xfrm>
                <a:off x="3278"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5" name="Oval 2539"/>
              <p:cNvSpPr>
                <a:spLocks noChangeArrowheads="1"/>
              </p:cNvSpPr>
              <p:nvPr userDrawn="1"/>
            </p:nvSpPr>
            <p:spPr bwMode="gray">
              <a:xfrm>
                <a:off x="3541"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6" name="Oval 2540"/>
              <p:cNvSpPr>
                <a:spLocks noChangeArrowheads="1"/>
              </p:cNvSpPr>
              <p:nvPr userDrawn="1"/>
            </p:nvSpPr>
            <p:spPr bwMode="gray">
              <a:xfrm>
                <a:off x="383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7" name="Oval 2541"/>
              <p:cNvSpPr>
                <a:spLocks noChangeArrowheads="1"/>
              </p:cNvSpPr>
              <p:nvPr userDrawn="1"/>
            </p:nvSpPr>
            <p:spPr bwMode="gray">
              <a:xfrm>
                <a:off x="4109"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8" name="Oval 2542"/>
              <p:cNvSpPr>
                <a:spLocks noChangeArrowheads="1"/>
              </p:cNvSpPr>
              <p:nvPr userDrawn="1"/>
            </p:nvSpPr>
            <p:spPr bwMode="gray">
              <a:xfrm>
                <a:off x="4394"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9" name="Oval 2543"/>
              <p:cNvSpPr>
                <a:spLocks noChangeArrowheads="1"/>
              </p:cNvSpPr>
              <p:nvPr userDrawn="1"/>
            </p:nvSpPr>
            <p:spPr bwMode="gray">
              <a:xfrm>
                <a:off x="467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0" name="Oval 2544"/>
              <p:cNvSpPr>
                <a:spLocks noChangeArrowheads="1"/>
              </p:cNvSpPr>
              <p:nvPr userDrawn="1"/>
            </p:nvSpPr>
            <p:spPr bwMode="gray">
              <a:xfrm>
                <a:off x="4963"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1" name="Oval 2545"/>
              <p:cNvSpPr>
                <a:spLocks noChangeArrowheads="1"/>
              </p:cNvSpPr>
              <p:nvPr userDrawn="1"/>
            </p:nvSpPr>
            <p:spPr bwMode="gray">
              <a:xfrm>
                <a:off x="5240"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2" name="Oval 2546"/>
              <p:cNvSpPr>
                <a:spLocks noChangeArrowheads="1"/>
              </p:cNvSpPr>
              <p:nvPr userDrawn="1"/>
            </p:nvSpPr>
            <p:spPr bwMode="gray">
              <a:xfrm>
                <a:off x="5525"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grpSp>
      </p:grpSp>
      <p:sp>
        <p:nvSpPr>
          <p:cNvPr id="13335" name="Rectangle 23"/>
          <p:cNvSpPr>
            <a:spLocks noGrp="1" noChangeArrowheads="1"/>
          </p:cNvSpPr>
          <p:nvPr>
            <p:ph type="dt" sz="quarter" idx="2"/>
          </p:nvPr>
        </p:nvSpPr>
        <p:spPr bwMode="auto">
          <a:xfrm>
            <a:off x="609600" y="6553200"/>
            <a:ext cx="28448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C0C0C0"/>
                  </a:outerShdw>
                </a:effectLst>
                <a:ea typeface="Gulim" panose="020B0600000101010101" pitchFamily="34" charset="-127"/>
              </a:defRPr>
            </a:lvl1pPr>
          </a:lstStyle>
          <a:p>
            <a:endParaRPr lang="en-US" altLang="ko-KR"/>
          </a:p>
        </p:txBody>
      </p:sp>
      <p:sp>
        <p:nvSpPr>
          <p:cNvPr id="13336" name="Rectangle 24"/>
          <p:cNvSpPr>
            <a:spLocks noGrp="1" noChangeArrowheads="1"/>
          </p:cNvSpPr>
          <p:nvPr>
            <p:ph type="ftr" sz="quarter" idx="3"/>
          </p:nvPr>
        </p:nvSpPr>
        <p:spPr bwMode="auto">
          <a:xfrm>
            <a:off x="4267200" y="6629400"/>
            <a:ext cx="3860800" cy="152400"/>
          </a:xfrm>
        </p:spPr>
        <p:txBody>
          <a:bodyPr/>
          <a:lstStyle>
            <a:lvl1pPr algn="ctr">
              <a:defRPr b="0">
                <a:solidFill>
                  <a:schemeClr val="tx1"/>
                </a:solidFill>
                <a:effectLst>
                  <a:outerShdw blurRad="38100" dist="38100" dir="2700000" algn="tl">
                    <a:srgbClr val="C0C0C0"/>
                  </a:outerShdw>
                </a:effectLst>
                <a:latin typeface="Times New Roman" panose="02020603050405020304" pitchFamily="18" charset="0"/>
              </a:defRPr>
            </a:lvl1pPr>
          </a:lstStyle>
          <a:p>
            <a:endParaRPr lang="en-US" altLang="ko-KR"/>
          </a:p>
        </p:txBody>
      </p:sp>
      <p:sp>
        <p:nvSpPr>
          <p:cNvPr id="13337" name="Rectangle 25"/>
          <p:cNvSpPr>
            <a:spLocks noGrp="1" noChangeArrowheads="1"/>
          </p:cNvSpPr>
          <p:nvPr>
            <p:ph type="sldNum" sz="quarter" idx="4"/>
          </p:nvPr>
        </p:nvSpPr>
        <p:spPr bwMode="auto">
          <a:xfrm>
            <a:off x="8813800" y="6553200"/>
            <a:ext cx="2844800" cy="152400"/>
          </a:xfrm>
        </p:spPr>
        <p:txBody>
          <a:bodyPr/>
          <a:lstStyle>
            <a:lvl1pPr algn="r">
              <a:defRPr sz="1400" b="0">
                <a:solidFill>
                  <a:schemeClr val="tx1"/>
                </a:solidFill>
                <a:effectLst>
                  <a:outerShdw blurRad="38100" dist="38100" dir="2700000" algn="tl">
                    <a:srgbClr val="C0C0C0"/>
                  </a:outerShdw>
                </a:effectLst>
                <a:latin typeface="Times New Roman" panose="02020603050405020304" pitchFamily="18" charset="0"/>
              </a:defRPr>
            </a:lvl1pPr>
          </a:lstStyle>
          <a:p>
            <a:fld id="{769ECAE7-5CA4-4344-877A-B8875D5752FE}" type="slidenum">
              <a:rPr lang="ko-KR" altLang="en-US"/>
              <a:pPr/>
              <a:t>‹#›</a:t>
            </a:fld>
            <a:endParaRPr lang="en-US" altLang="ko-KR"/>
          </a:p>
        </p:txBody>
      </p:sp>
      <p:sp>
        <p:nvSpPr>
          <p:cNvPr id="13850" name="Text Box 538"/>
          <p:cNvSpPr txBox="1">
            <a:spLocks noChangeArrowheads="1"/>
          </p:cNvSpPr>
          <p:nvPr/>
        </p:nvSpPr>
        <p:spPr bwMode="gray">
          <a:xfrm>
            <a:off x="4722284" y="6324601"/>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ko-KR" sz="2000" b="1">
                <a:solidFill>
                  <a:schemeClr val="tx2"/>
                </a:solidFill>
                <a:latin typeface="Lucida Sans Unicode" panose="020B0602030504020204" pitchFamily="34" charset="0"/>
                <a:ea typeface="Gulim" panose="020B0600000101010101" pitchFamily="34" charset="-127"/>
              </a:rPr>
              <a:t>Company Logo</a:t>
            </a:r>
          </a:p>
        </p:txBody>
      </p:sp>
      <p:sp>
        <p:nvSpPr>
          <p:cNvPr id="13848" name="Rectangle 536"/>
          <p:cNvSpPr>
            <a:spLocks noGrp="1" noChangeArrowheads="1"/>
          </p:cNvSpPr>
          <p:nvPr>
            <p:ph type="ctrTitle" sz="quarter"/>
          </p:nvPr>
        </p:nvSpPr>
        <p:spPr bwMode="black">
          <a:xfrm>
            <a:off x="1" y="2533650"/>
            <a:ext cx="11631084" cy="1123950"/>
          </a:xfrm>
        </p:spPr>
        <p:txBody>
          <a:bodyPr/>
          <a:lstStyle>
            <a:lvl1pPr algn="r">
              <a:defRPr sz="4800">
                <a:solidFill>
                  <a:schemeClr val="bg1"/>
                </a:solidFill>
                <a:ea typeface="Gulim" panose="020B0600000101010101" pitchFamily="34" charset="-127"/>
              </a:defRPr>
            </a:lvl1pPr>
          </a:lstStyle>
          <a:p>
            <a:pPr lvl="0"/>
            <a:r>
              <a:rPr lang="en-US" altLang="ko-KR" noProof="0"/>
              <a:t>PowerPoint Template</a:t>
            </a:r>
          </a:p>
        </p:txBody>
      </p:sp>
      <p:sp>
        <p:nvSpPr>
          <p:cNvPr id="13849" name="Text Box 537"/>
          <p:cNvSpPr txBox="1">
            <a:spLocks noChangeArrowheads="1"/>
          </p:cNvSpPr>
          <p:nvPr/>
        </p:nvSpPr>
        <p:spPr bwMode="gray">
          <a:xfrm>
            <a:off x="6170084" y="2452688"/>
            <a:ext cx="546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r>
              <a:rPr lang="en-US" altLang="ko-KR" b="1">
                <a:latin typeface="Verdana" panose="020B0604030504040204" pitchFamily="34" charset="0"/>
                <a:ea typeface="Gulim" panose="020B0600000101010101" pitchFamily="34" charset="-127"/>
              </a:rPr>
              <a:t>Add Your Company Slogan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C8A8EB7B-99F4-4531-984E-14ACDC220503}" type="slidenum">
              <a:rPr lang="ko-KR" altLang="en-US"/>
              <a:pPr/>
              <a:t>‹#›</a:t>
            </a:fld>
            <a:endParaRPr lang="en-US" altLang="ko-KR"/>
          </a:p>
        </p:txBody>
      </p:sp>
    </p:spTree>
    <p:extLst>
      <p:ext uri="{BB962C8B-B14F-4D97-AF65-F5344CB8AC3E}">
        <p14:creationId xmlns:p14="http://schemas.microsoft.com/office/powerpoint/2010/main" val="24234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0800" y="152400"/>
            <a:ext cx="28448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152400"/>
            <a:ext cx="83312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2878567E-D6FE-4B07-A9A3-78BC51C07C01}" type="slidenum">
              <a:rPr lang="ko-KR" altLang="en-US"/>
              <a:pPr/>
              <a:t>‹#›</a:t>
            </a:fld>
            <a:endParaRPr lang="en-US" altLang="ko-KR"/>
          </a:p>
        </p:txBody>
      </p:sp>
    </p:spTree>
    <p:extLst>
      <p:ext uri="{BB962C8B-B14F-4D97-AF65-F5344CB8AC3E}">
        <p14:creationId xmlns:p14="http://schemas.microsoft.com/office/powerpoint/2010/main" val="22833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6400" y="152400"/>
            <a:ext cx="10363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7" name="灯片编号占位符 6"/>
          <p:cNvSpPr>
            <a:spLocks noGrp="1"/>
          </p:cNvSpPr>
          <p:nvPr>
            <p:ph type="sldNum" sz="quarter" idx="11"/>
          </p:nvPr>
        </p:nvSpPr>
        <p:spPr>
          <a:xfrm>
            <a:off x="11480800" y="6477000"/>
            <a:ext cx="711200" cy="304800"/>
          </a:xfrm>
        </p:spPr>
        <p:txBody>
          <a:bodyPr/>
          <a:lstStyle>
            <a:lvl1pPr>
              <a:defRPr/>
            </a:lvl1pPr>
          </a:lstStyle>
          <a:p>
            <a:fld id="{8503E6F0-574E-4838-86FF-D3000B28DF51}" type="slidenum">
              <a:rPr lang="ko-KR" altLang="en-US"/>
              <a:pPr/>
              <a:t>‹#›</a:t>
            </a:fld>
            <a:endParaRPr lang="en-US" altLang="ko-KR"/>
          </a:p>
        </p:txBody>
      </p:sp>
    </p:spTree>
    <p:extLst>
      <p:ext uri="{BB962C8B-B14F-4D97-AF65-F5344CB8AC3E}">
        <p14:creationId xmlns:p14="http://schemas.microsoft.com/office/powerpoint/2010/main" val="1935320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06400" y="152400"/>
            <a:ext cx="10363200" cy="609600"/>
          </a:xfrm>
        </p:spPr>
        <p:txBody>
          <a:bodyPr/>
          <a:lstStyle/>
          <a:p>
            <a:r>
              <a:rPr lang="zh-CN" altLang="en-US"/>
              <a:t>单击此处编辑母版标题样式</a:t>
            </a:r>
          </a:p>
        </p:txBody>
      </p:sp>
      <p:sp>
        <p:nvSpPr>
          <p:cNvPr id="3" name="内容占位符 2"/>
          <p:cNvSpPr>
            <a:spLocks noGrp="1"/>
          </p:cNvSpPr>
          <p:nvPr>
            <p:ph sz="quarter" idx="1"/>
          </p:nvPr>
        </p:nvSpPr>
        <p:spPr>
          <a:xfrm>
            <a:off x="5080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80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8" name="灯片编号占位符 7"/>
          <p:cNvSpPr>
            <a:spLocks noGrp="1"/>
          </p:cNvSpPr>
          <p:nvPr>
            <p:ph type="sldNum" sz="quarter" idx="11"/>
          </p:nvPr>
        </p:nvSpPr>
        <p:spPr>
          <a:xfrm>
            <a:off x="11480800" y="6477000"/>
            <a:ext cx="711200" cy="304800"/>
          </a:xfrm>
        </p:spPr>
        <p:txBody>
          <a:bodyPr/>
          <a:lstStyle>
            <a:lvl1pPr>
              <a:defRPr/>
            </a:lvl1pPr>
          </a:lstStyle>
          <a:p>
            <a:fld id="{12AFD788-A8DF-481A-901A-EFB152911654}" type="slidenum">
              <a:rPr lang="ko-KR" altLang="en-US"/>
              <a:pPr/>
              <a:t>‹#›</a:t>
            </a:fld>
            <a:endParaRPr lang="en-US" altLang="ko-KR"/>
          </a:p>
        </p:txBody>
      </p:sp>
    </p:spTree>
    <p:extLst>
      <p:ext uri="{BB962C8B-B14F-4D97-AF65-F5344CB8AC3E}">
        <p14:creationId xmlns:p14="http://schemas.microsoft.com/office/powerpoint/2010/main" val="3436651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48A87A34-81AB-432B-8DAE-1953F412C126}" type="datetimeFigureOut">
              <a:rPr lang="en-US" smtClean="0"/>
              <a:t>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8015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7813"/>
            <a:ext cx="109728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3638"/>
            <a:ext cx="2844800" cy="457200"/>
          </a:xfrm>
        </p:spPr>
        <p:txBody>
          <a:bodyPr/>
          <a:lstStyle>
            <a:lvl1pPr>
              <a:defRPr/>
            </a:lvl1pPr>
          </a:lstStyle>
          <a:p>
            <a:fld id="{FC2150C5-7DED-4AEA-B7C5-86889538111B}" type="slidenum">
              <a:rPr lang="en-US" altLang="zh-CN"/>
              <a:pPr/>
              <a:t>‹#›</a:t>
            </a:fld>
            <a:endParaRPr lang="en-US" altLang="zh-CN"/>
          </a:p>
        </p:txBody>
      </p:sp>
      <p:sp>
        <p:nvSpPr>
          <p:cNvPr id="5" name="日期占位符 4"/>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3599752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243638"/>
            <a:ext cx="2844800" cy="457200"/>
          </a:xfrm>
        </p:spPr>
        <p:txBody>
          <a:bodyPr/>
          <a:lstStyle>
            <a:lvl1pPr>
              <a:defRPr/>
            </a:lvl1pPr>
          </a:lstStyle>
          <a:p>
            <a:fld id="{9A18EEC6-957F-4E6A-B5EF-47E3828866FA}" type="slidenum">
              <a:rPr lang="en-US" altLang="zh-CN"/>
              <a:pPr/>
              <a:t>‹#›</a:t>
            </a:fld>
            <a:endParaRPr lang="en-US" altLang="zh-CN"/>
          </a:p>
        </p:txBody>
      </p:sp>
      <p:sp>
        <p:nvSpPr>
          <p:cNvPr id="7" name="日期占位符 6"/>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194882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A042993F-BE55-4E61-AC96-021B3B9EFFB2}" type="slidenum">
              <a:rPr lang="ko-KR" altLang="en-US"/>
              <a:pPr/>
              <a:t>‹#›</a:t>
            </a:fld>
            <a:endParaRPr lang="en-US" altLang="ko-KR"/>
          </a:p>
        </p:txBody>
      </p:sp>
    </p:spTree>
    <p:extLst>
      <p:ext uri="{BB962C8B-B14F-4D97-AF65-F5344CB8AC3E}">
        <p14:creationId xmlns:p14="http://schemas.microsoft.com/office/powerpoint/2010/main" val="1160457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7350FC75-B1BA-4983-A660-6528F50639A4}" type="slidenum">
              <a:rPr lang="ko-KR" altLang="en-US"/>
              <a:pPr/>
              <a:t>‹#›</a:t>
            </a:fld>
            <a:endParaRPr lang="en-US" altLang="ko-KR"/>
          </a:p>
        </p:txBody>
      </p:sp>
    </p:spTree>
    <p:extLst>
      <p:ext uri="{BB962C8B-B14F-4D97-AF65-F5344CB8AC3E}">
        <p14:creationId xmlns:p14="http://schemas.microsoft.com/office/powerpoint/2010/main" val="346207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7292D4E3-F227-4DB4-9EB4-B6477ECE111E}" type="slidenum">
              <a:rPr lang="ko-KR" altLang="en-US"/>
              <a:pPr/>
              <a:t>‹#›</a:t>
            </a:fld>
            <a:endParaRPr lang="en-US" altLang="ko-KR"/>
          </a:p>
        </p:txBody>
      </p:sp>
    </p:spTree>
    <p:extLst>
      <p:ext uri="{BB962C8B-B14F-4D97-AF65-F5344CB8AC3E}">
        <p14:creationId xmlns:p14="http://schemas.microsoft.com/office/powerpoint/2010/main" val="257910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r>
              <a:rPr lang="en-US" altLang="ko-KR"/>
              <a:t>Company Logo</a:t>
            </a:r>
          </a:p>
        </p:txBody>
      </p:sp>
      <p:sp>
        <p:nvSpPr>
          <p:cNvPr id="8" name="灯片编号占位符 7"/>
          <p:cNvSpPr>
            <a:spLocks noGrp="1"/>
          </p:cNvSpPr>
          <p:nvPr>
            <p:ph type="sldNum" sz="quarter" idx="11"/>
          </p:nvPr>
        </p:nvSpPr>
        <p:spPr/>
        <p:txBody>
          <a:bodyPr/>
          <a:lstStyle>
            <a:lvl1pPr>
              <a:defRPr/>
            </a:lvl1pPr>
          </a:lstStyle>
          <a:p>
            <a:fld id="{7F49065C-6691-4672-B700-85726963BAEA}" type="slidenum">
              <a:rPr lang="ko-KR" altLang="en-US"/>
              <a:pPr/>
              <a:t>‹#›</a:t>
            </a:fld>
            <a:endParaRPr lang="en-US" altLang="ko-KR"/>
          </a:p>
        </p:txBody>
      </p:sp>
    </p:spTree>
    <p:extLst>
      <p:ext uri="{BB962C8B-B14F-4D97-AF65-F5344CB8AC3E}">
        <p14:creationId xmlns:p14="http://schemas.microsoft.com/office/powerpoint/2010/main" val="115458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r>
              <a:rPr lang="en-US" altLang="ko-KR"/>
              <a:t>Company Logo</a:t>
            </a:r>
          </a:p>
        </p:txBody>
      </p:sp>
      <p:sp>
        <p:nvSpPr>
          <p:cNvPr id="4" name="灯片编号占位符 3"/>
          <p:cNvSpPr>
            <a:spLocks noGrp="1"/>
          </p:cNvSpPr>
          <p:nvPr>
            <p:ph type="sldNum" sz="quarter" idx="11"/>
          </p:nvPr>
        </p:nvSpPr>
        <p:spPr/>
        <p:txBody>
          <a:bodyPr/>
          <a:lstStyle>
            <a:lvl1pPr>
              <a:defRPr/>
            </a:lvl1pPr>
          </a:lstStyle>
          <a:p>
            <a:fld id="{F5A6545C-EEDC-467A-8859-03D24AE0CADB}" type="slidenum">
              <a:rPr lang="ko-KR" altLang="en-US"/>
              <a:pPr/>
              <a:t>‹#›</a:t>
            </a:fld>
            <a:endParaRPr lang="en-US" altLang="ko-KR"/>
          </a:p>
        </p:txBody>
      </p:sp>
    </p:spTree>
    <p:extLst>
      <p:ext uri="{BB962C8B-B14F-4D97-AF65-F5344CB8AC3E}">
        <p14:creationId xmlns:p14="http://schemas.microsoft.com/office/powerpoint/2010/main" val="263520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ko-KR"/>
              <a:t>Company Logo</a:t>
            </a:r>
          </a:p>
        </p:txBody>
      </p:sp>
      <p:sp>
        <p:nvSpPr>
          <p:cNvPr id="3" name="灯片编号占位符 2"/>
          <p:cNvSpPr>
            <a:spLocks noGrp="1"/>
          </p:cNvSpPr>
          <p:nvPr>
            <p:ph type="sldNum" sz="quarter" idx="11"/>
          </p:nvPr>
        </p:nvSpPr>
        <p:spPr/>
        <p:txBody>
          <a:bodyPr/>
          <a:lstStyle>
            <a:lvl1pPr>
              <a:defRPr/>
            </a:lvl1pPr>
          </a:lstStyle>
          <a:p>
            <a:fld id="{1879FB25-3AAC-439E-BEBC-57F32A160E91}" type="slidenum">
              <a:rPr lang="ko-KR" altLang="en-US"/>
              <a:pPr/>
              <a:t>‹#›</a:t>
            </a:fld>
            <a:endParaRPr lang="en-US" altLang="ko-KR"/>
          </a:p>
        </p:txBody>
      </p:sp>
    </p:spTree>
    <p:extLst>
      <p:ext uri="{BB962C8B-B14F-4D97-AF65-F5344CB8AC3E}">
        <p14:creationId xmlns:p14="http://schemas.microsoft.com/office/powerpoint/2010/main" val="188068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F367F759-360B-4F59-AC18-DF1BD12FAFC7}" type="slidenum">
              <a:rPr lang="ko-KR" altLang="en-US"/>
              <a:pPr/>
              <a:t>‹#›</a:t>
            </a:fld>
            <a:endParaRPr lang="en-US" altLang="ko-KR"/>
          </a:p>
        </p:txBody>
      </p:sp>
    </p:spTree>
    <p:extLst>
      <p:ext uri="{BB962C8B-B14F-4D97-AF65-F5344CB8AC3E}">
        <p14:creationId xmlns:p14="http://schemas.microsoft.com/office/powerpoint/2010/main" val="333960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C3F2B7D3-5EE6-4746-B5A4-325E35130B7A}" type="slidenum">
              <a:rPr lang="ko-KR" altLang="en-US"/>
              <a:pPr/>
              <a:t>‹#›</a:t>
            </a:fld>
            <a:endParaRPr lang="en-US" altLang="ko-KR"/>
          </a:p>
        </p:txBody>
      </p:sp>
    </p:spTree>
    <p:extLst>
      <p:ext uri="{BB962C8B-B14F-4D97-AF65-F5344CB8AC3E}">
        <p14:creationId xmlns:p14="http://schemas.microsoft.com/office/powerpoint/2010/main" val="246890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tx2"/>
        </a:solidFill>
        <a:effectLst/>
      </p:bgPr>
    </p:bg>
    <p:spTree>
      <p:nvGrpSpPr>
        <p:cNvPr id="1" name=""/>
        <p:cNvGrpSpPr/>
        <p:nvPr/>
      </p:nvGrpSpPr>
      <p:grpSpPr>
        <a:xfrm>
          <a:off x="0" y="0"/>
          <a:ext cx="0" cy="0"/>
          <a:chOff x="0" y="0"/>
          <a:chExt cx="0" cy="0"/>
        </a:xfrm>
      </p:grpSpPr>
      <p:sp>
        <p:nvSpPr>
          <p:cNvPr id="12534" name="Rectangle 246"/>
          <p:cNvSpPr>
            <a:spLocks noChangeArrowheads="1"/>
          </p:cNvSpPr>
          <p:nvPr/>
        </p:nvSpPr>
        <p:spPr bwMode="gray">
          <a:xfrm>
            <a:off x="0" y="0"/>
            <a:ext cx="12192000" cy="838200"/>
          </a:xfrm>
          <a:prstGeom prst="rect">
            <a:avLst/>
          </a:prstGeom>
          <a:gradFill rotWithShape="0">
            <a:gsLst>
              <a:gs pos="0">
                <a:schemeClr val="hlink"/>
              </a:gs>
              <a:gs pos="100000">
                <a:schemeClr val="hlink">
                  <a:gamma/>
                  <a:tint val="21176"/>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8" name="Rectangle 250"/>
          <p:cNvSpPr>
            <a:spLocks noChangeArrowheads="1"/>
          </p:cNvSpPr>
          <p:nvPr/>
        </p:nvSpPr>
        <p:spPr bwMode="white">
          <a:xfrm>
            <a:off x="0" y="990600"/>
            <a:ext cx="12192000" cy="365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7" name="AutoShape 249"/>
          <p:cNvSpPr>
            <a:spLocks noChangeArrowheads="1"/>
          </p:cNvSpPr>
          <p:nvPr/>
        </p:nvSpPr>
        <p:spPr bwMode="white">
          <a:xfrm>
            <a:off x="0" y="3886200"/>
            <a:ext cx="12192000" cy="2971800"/>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0" name="Rectangle 22"/>
          <p:cNvSpPr>
            <a:spLocks noGrp="1" noChangeArrowheads="1"/>
          </p:cNvSpPr>
          <p:nvPr>
            <p:ph type="body" idx="1"/>
          </p:nvPr>
        </p:nvSpPr>
        <p:spPr bwMode="auto">
          <a:xfrm>
            <a:off x="508000" y="1143000"/>
            <a:ext cx="11277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 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2312" name="Rectangle 24"/>
          <p:cNvSpPr>
            <a:spLocks noGrp="1" noChangeArrowheads="1"/>
          </p:cNvSpPr>
          <p:nvPr>
            <p:ph type="ftr" sz="quarter" idx="3"/>
          </p:nvPr>
        </p:nvSpPr>
        <p:spPr bwMode="ltGray">
          <a:xfrm>
            <a:off x="7823200" y="6477000"/>
            <a:ext cx="3657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chemeClr val="hlink"/>
                </a:solidFill>
                <a:latin typeface="+mn-lt"/>
                <a:ea typeface="Gulim" panose="020B0600000101010101" pitchFamily="34" charset="-127"/>
              </a:defRPr>
            </a:lvl1pPr>
          </a:lstStyle>
          <a:p>
            <a:r>
              <a:rPr lang="en-US" altLang="ko-KR"/>
              <a:t>Company Logo</a:t>
            </a:r>
          </a:p>
        </p:txBody>
      </p:sp>
      <p:sp>
        <p:nvSpPr>
          <p:cNvPr id="12313" name="Rectangle 25"/>
          <p:cNvSpPr>
            <a:spLocks noGrp="1" noChangeArrowheads="1"/>
          </p:cNvSpPr>
          <p:nvPr>
            <p:ph type="sldNum" sz="quarter" idx="4"/>
          </p:nvPr>
        </p:nvSpPr>
        <p:spPr bwMode="ltGray">
          <a:xfrm>
            <a:off x="11480800" y="6477000"/>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b="1">
                <a:solidFill>
                  <a:schemeClr val="hlink"/>
                </a:solidFill>
                <a:latin typeface="+mn-lt"/>
                <a:ea typeface="Gulim" panose="020B0600000101010101" pitchFamily="34" charset="-127"/>
              </a:defRPr>
            </a:lvl1pPr>
          </a:lstStyle>
          <a:p>
            <a:fld id="{8EAB9C04-D3B7-4DE1-A7E6-14AA061D8906}" type="slidenum">
              <a:rPr lang="ko-KR" altLang="en-US"/>
              <a:pPr/>
              <a:t>‹#›</a:t>
            </a:fld>
            <a:endParaRPr lang="en-US" altLang="ko-KR"/>
          </a:p>
        </p:txBody>
      </p:sp>
      <p:sp>
        <p:nvSpPr>
          <p:cNvPr id="12309" name="Rectangle 21"/>
          <p:cNvSpPr>
            <a:spLocks noGrp="1" noChangeArrowheads="1"/>
          </p:cNvSpPr>
          <p:nvPr>
            <p:ph type="title"/>
          </p:nvPr>
        </p:nvSpPr>
        <p:spPr bwMode="gray">
          <a:xfrm>
            <a:off x="406400" y="152400"/>
            <a:ext cx="10363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2542" name="Oval 254"/>
          <p:cNvSpPr>
            <a:spLocks noChangeArrowheads="1"/>
          </p:cNvSpPr>
          <p:nvPr/>
        </p:nvSpPr>
        <p:spPr bwMode="gray">
          <a:xfrm>
            <a:off x="9855201" y="152401"/>
            <a:ext cx="345017" cy="238125"/>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3" name="Oval 255"/>
          <p:cNvSpPr>
            <a:spLocks noChangeArrowheads="1"/>
          </p:cNvSpPr>
          <p:nvPr/>
        </p:nvSpPr>
        <p:spPr bwMode="gray">
          <a:xfrm>
            <a:off x="10259485" y="611188"/>
            <a:ext cx="478367" cy="32226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 name="Oval 256"/>
          <p:cNvSpPr>
            <a:spLocks noChangeArrowheads="1"/>
          </p:cNvSpPr>
          <p:nvPr/>
        </p:nvSpPr>
        <p:spPr bwMode="gray">
          <a:xfrm>
            <a:off x="11140018" y="120651"/>
            <a:ext cx="679449" cy="468313"/>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sldNum="0" hdr="0" dt="0"/>
  <p:txStyles>
    <p:title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file:///F:\&#32490;&#35770;(&#27969;&#23186;&#20307;)\train.wmv" TargetMode="Externa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15.xml"/><Relationship Id="rId4" Type="http://schemas.openxmlformats.org/officeDocument/2006/relationships/image" Target="../media/image35.gif"/></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wenjuan.com/s/iUJRN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slide" Target="slide16.xm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png"/><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41.emf"/><Relationship Id="rId5" Type="http://schemas.openxmlformats.org/officeDocument/2006/relationships/oleObject" Target="../embeddings/oleObject5.bin"/><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5.png"/><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41.emf"/><Relationship Id="rId5" Type="http://schemas.openxmlformats.org/officeDocument/2006/relationships/oleObject" Target="../embeddings/oleObject7.bin"/><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7.emf"/><Relationship Id="rId5" Type="http://schemas.openxmlformats.org/officeDocument/2006/relationships/oleObject" Target="../embeddings/oleObject9.bin"/><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50.emf"/><Relationship Id="rId5" Type="http://schemas.openxmlformats.org/officeDocument/2006/relationships/oleObject" Target="../embeddings/oleObject12.bin"/><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oleObject" Target="../embeddings/oleObject14.bin"/></Relationships>
</file>

<file path=ppt/slides/_rels/slide3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54.emf"/><Relationship Id="rId5" Type="http://schemas.openxmlformats.org/officeDocument/2006/relationships/oleObject" Target="../embeddings/oleObject16.bin"/><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enjuan.com/s/qQB73iZ/"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61.e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58.e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3.wmf"/><Relationship Id="rId5" Type="http://schemas.openxmlformats.org/officeDocument/2006/relationships/oleObject" Target="../embeddings/oleObject25.bin"/><Relationship Id="rId4" Type="http://schemas.openxmlformats.org/officeDocument/2006/relationships/image" Target="../media/image62.wmf"/></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26.bin"/><Relationship Id="rId7"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50.emf"/><Relationship Id="rId5" Type="http://schemas.openxmlformats.org/officeDocument/2006/relationships/oleObject" Target="../embeddings/oleObject12.bin"/><Relationship Id="rId10" Type="http://schemas.openxmlformats.org/officeDocument/2006/relationships/image" Target="../media/image750.png"/><Relationship Id="rId4" Type="http://schemas.openxmlformats.org/officeDocument/2006/relationships/image" Target="../media/image49.emf"/><Relationship Id="rId9" Type="http://schemas.openxmlformats.org/officeDocument/2006/relationships/image" Target="../media/image7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25.emf"/><Relationship Id="rId5" Type="http://schemas.openxmlformats.org/officeDocument/2006/relationships/oleObject" Target="../embeddings/oleObject28.bin"/><Relationship Id="rId10" Type="http://schemas.openxmlformats.org/officeDocument/2006/relationships/image" Target="../media/image127.emf"/><Relationship Id="rId4" Type="http://schemas.openxmlformats.org/officeDocument/2006/relationships/image" Target="../media/image124.emf"/><Relationship Id="rId9" Type="http://schemas.openxmlformats.org/officeDocument/2006/relationships/oleObject" Target="../embeddings/oleObject30.bin"/></Relationships>
</file>

<file path=ppt/slides/_rels/slide62.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29.wmf"/><Relationship Id="rId5" Type="http://schemas.openxmlformats.org/officeDocument/2006/relationships/oleObject" Target="../embeddings/oleObject32.bin"/><Relationship Id="rId10" Type="http://schemas.openxmlformats.org/officeDocument/2006/relationships/image" Target="../media/image131.wmf"/><Relationship Id="rId4" Type="http://schemas.openxmlformats.org/officeDocument/2006/relationships/image" Target="../media/image128.emf"/><Relationship Id="rId9" Type="http://schemas.openxmlformats.org/officeDocument/2006/relationships/oleObject" Target="../embeddings/oleObject34.bin"/></Relationships>
</file>

<file path=ppt/slides/_rels/slide63.xml.rels><?xml version="1.0" encoding="UTF-8" standalone="yes"?>
<Relationships xmlns="http://schemas.openxmlformats.org/package/2006/relationships"><Relationship Id="rId3" Type="http://schemas.openxmlformats.org/officeDocument/2006/relationships/image" Target="../media/image790.png"/><Relationship Id="rId7" Type="http://schemas.openxmlformats.org/officeDocument/2006/relationships/image" Target="../media/image840.png"/><Relationship Id="rId2" Type="http://schemas.openxmlformats.org/officeDocument/2006/relationships/image" Target="../media/image780.png"/><Relationship Id="rId1" Type="http://schemas.openxmlformats.org/officeDocument/2006/relationships/slideLayout" Target="../slideLayouts/slideLayout1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42.emf"/><Relationship Id="rId5" Type="http://schemas.openxmlformats.org/officeDocument/2006/relationships/oleObject" Target="../embeddings/oleObject36.bin"/><Relationship Id="rId10" Type="http://schemas.openxmlformats.org/officeDocument/2006/relationships/image" Target="../media/image144.emf"/><Relationship Id="rId4" Type="http://schemas.openxmlformats.org/officeDocument/2006/relationships/image" Target="../media/image141.emf"/><Relationship Id="rId9" Type="http://schemas.openxmlformats.org/officeDocument/2006/relationships/oleObject" Target="../embeddings/oleObject38.bin"/></Relationships>
</file>

<file path=ppt/slides/_rels/slide69.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46.wmf"/><Relationship Id="rId5" Type="http://schemas.openxmlformats.org/officeDocument/2006/relationships/oleObject" Target="../embeddings/oleObject40.bin"/><Relationship Id="rId4" Type="http://schemas.openxmlformats.org/officeDocument/2006/relationships/image" Target="../media/image14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52.e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800.png"/><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4.bin"/><Relationship Id="rId5" Type="http://schemas.openxmlformats.org/officeDocument/2006/relationships/image" Target="../media/image153.wmf"/><Relationship Id="rId4" Type="http://schemas.openxmlformats.org/officeDocument/2006/relationships/oleObject" Target="../embeddings/oleObject43.bin"/><Relationship Id="rId9" Type="http://schemas.openxmlformats.org/officeDocument/2006/relationships/image" Target="../media/image155.wmf"/></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157.emf"/><Relationship Id="rId5" Type="http://schemas.openxmlformats.org/officeDocument/2006/relationships/oleObject" Target="../embeddings/oleObject47.bin"/><Relationship Id="rId4" Type="http://schemas.openxmlformats.org/officeDocument/2006/relationships/image" Target="../media/image156.emf"/></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59.emf"/><Relationship Id="rId5" Type="http://schemas.openxmlformats.org/officeDocument/2006/relationships/oleObject" Target="../embeddings/oleObject49.bin"/><Relationship Id="rId4" Type="http://schemas.openxmlformats.org/officeDocument/2006/relationships/image" Target="../media/image158.e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91544" y="3252292"/>
            <a:ext cx="4251018" cy="1143000"/>
          </a:xfrm>
        </p:spPr>
        <p:txBody>
          <a:bodyPr/>
          <a:lstStyle/>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办公室：木兰楼</a:t>
            </a:r>
            <a:r>
              <a:rPr lang="en-US" altLang="zh-CN" dirty="0">
                <a:solidFill>
                  <a:schemeClr val="tx1"/>
                </a:solidFill>
                <a:latin typeface="隶书" panose="02010509060101010101" pitchFamily="49" charset="-122"/>
                <a:ea typeface="隶书" panose="02010509060101010101" pitchFamily="49" charset="-122"/>
              </a:rPr>
              <a:t>A803</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电  话</a:t>
            </a:r>
            <a:r>
              <a:rPr lang="en-US" altLang="zh-CN" dirty="0">
                <a:solidFill>
                  <a:schemeClr val="tx1"/>
                </a:solidFill>
                <a:latin typeface="隶书" panose="02010509060101010101" pitchFamily="49" charset="-122"/>
                <a:ea typeface="隶书" panose="02010509060101010101" pitchFamily="49" charset="-122"/>
              </a:rPr>
              <a:t>: 021-34204308 </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工程力学系流体力学教研室</a:t>
            </a:r>
          </a:p>
          <a:p>
            <a:endParaRPr lang="zh-CN" altLang="en-US" dirty="0">
              <a:solidFill>
                <a:schemeClr val="tx1"/>
              </a:solidFill>
            </a:endParaRPr>
          </a:p>
        </p:txBody>
      </p:sp>
      <p:sp>
        <p:nvSpPr>
          <p:cNvPr id="5" name="Rectangle 2"/>
          <p:cNvSpPr>
            <a:spLocks noGrp="1" noChangeArrowheads="1"/>
          </p:cNvSpPr>
          <p:nvPr>
            <p:ph type="ctrTitle"/>
          </p:nvPr>
        </p:nvSpPr>
        <p:spPr>
          <a:xfrm>
            <a:off x="912540" y="960190"/>
            <a:ext cx="7543800" cy="1261904"/>
          </a:xfrm>
        </p:spPr>
        <p:txBody>
          <a:bodyPr>
            <a:normAutofit/>
          </a:bodyPr>
          <a:lstStyle/>
          <a:p>
            <a:pPr algn="ctr"/>
            <a:r>
              <a:rPr lang="zh-CN" altLang="en-US" sz="4800" dirty="0">
                <a:solidFill>
                  <a:schemeClr val="tx1"/>
                </a:solidFill>
                <a:ea typeface="隶书" panose="02010509060101010101" pitchFamily="49" charset="-122"/>
              </a:rPr>
              <a:t>计算流体力学与程序设计</a:t>
            </a:r>
          </a:p>
        </p:txBody>
      </p:sp>
      <p:sp>
        <p:nvSpPr>
          <p:cNvPr id="6" name="TextBox 1"/>
          <p:cNvSpPr txBox="1">
            <a:spLocks noChangeArrowheads="1"/>
          </p:cNvSpPr>
          <p:nvPr/>
        </p:nvSpPr>
        <p:spPr bwMode="auto">
          <a:xfrm>
            <a:off x="12948" y="5755370"/>
            <a:ext cx="12179052" cy="1184940"/>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r>
              <a:rPr lang="zh-CN" altLang="en-US" sz="1400" b="1" dirty="0">
                <a:solidFill>
                  <a:schemeClr val="bg1"/>
                </a:solidFill>
              </a:rPr>
              <a:t>教材：</a:t>
            </a:r>
            <a:r>
              <a:rPr lang="en-US" altLang="zh-CN" sz="1400" b="1" dirty="0">
                <a:solidFill>
                  <a:schemeClr val="bg1"/>
                </a:solidFill>
              </a:rPr>
              <a:t>		                    </a:t>
            </a:r>
            <a:r>
              <a:rPr lang="zh-CN" altLang="en-US" sz="1400" b="1" dirty="0">
                <a:solidFill>
                  <a:schemeClr val="bg1"/>
                </a:solidFill>
              </a:rPr>
              <a:t>参考书：</a:t>
            </a:r>
            <a:endParaRPr lang="en-US" altLang="zh-CN" sz="1400" b="1" dirty="0">
              <a:solidFill>
                <a:schemeClr val="bg1"/>
              </a:solidFill>
            </a:endParaRP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流体力学有限差分法基础</a:t>
            </a:r>
            <a:r>
              <a:rPr lang="en-US" altLang="zh-CN" sz="1400" b="1" dirty="0">
                <a:solidFill>
                  <a:schemeClr val="bg1"/>
                </a:solidFill>
                <a:latin typeface="楷体" panose="02010609060101010101" pitchFamily="49" charset="-122"/>
                <a:ea typeface="楷体" panose="02010609060101010101" pitchFamily="49" charset="-122"/>
              </a:rPr>
              <a:t>》. 	 1.《</a:t>
            </a:r>
            <a:r>
              <a:rPr lang="zh-CN" altLang="en-US" sz="1400" b="1" dirty="0">
                <a:solidFill>
                  <a:schemeClr val="bg1"/>
                </a:solidFill>
                <a:latin typeface="楷体" panose="02010609060101010101" pitchFamily="49" charset="-122"/>
                <a:ea typeface="楷体" panose="02010609060101010101" pitchFamily="49" charset="-122"/>
              </a:rPr>
              <a:t>计算流体力学基础</a:t>
            </a:r>
            <a:r>
              <a:rPr lang="en-US" altLang="zh-CN" sz="1400" b="1" dirty="0">
                <a:solidFill>
                  <a:schemeClr val="bg1"/>
                </a:solidFill>
                <a:latin typeface="楷体" panose="02010609060101010101" pitchFamily="49" charset="-122"/>
                <a:ea typeface="楷体" panose="02010609060101010101" pitchFamily="49" charset="-122"/>
              </a:rPr>
              <a:t>》. 2.《</a:t>
            </a:r>
            <a:r>
              <a:rPr lang="zh-CN" altLang="en-US" sz="1400" b="1" dirty="0">
                <a:solidFill>
                  <a:schemeClr val="bg1"/>
                </a:solidFill>
                <a:latin typeface="楷体" panose="02010609060101010101" pitchFamily="49" charset="-122"/>
                <a:ea typeface="楷体" panose="02010609060101010101" pitchFamily="49" charset="-122"/>
              </a:rPr>
              <a:t>计算流体力学基础及其应用</a:t>
            </a:r>
            <a:r>
              <a:rPr lang="en-US" altLang="zh-CN" sz="1400" b="1" dirty="0">
                <a:solidFill>
                  <a:schemeClr val="bg1"/>
                </a:solidFill>
                <a:latin typeface="楷体" panose="02010609060101010101" pitchFamily="49" charset="-122"/>
                <a:ea typeface="楷体" panose="02010609060101010101" pitchFamily="49" charset="-122"/>
              </a:rPr>
              <a:t>》.</a:t>
            </a: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顾尔祚 编著</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任玉新</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陈海昕 编著</a:t>
            </a:r>
            <a:r>
              <a:rPr lang="en-US" altLang="zh-CN" sz="1400" b="1" dirty="0">
                <a:solidFill>
                  <a:schemeClr val="bg1"/>
                </a:solidFill>
                <a:latin typeface="楷体" panose="02010609060101010101" pitchFamily="49" charset="-122"/>
                <a:ea typeface="楷体" panose="02010609060101010101" pitchFamily="49" charset="-122"/>
              </a:rPr>
              <a:t>,      John D Anderson </a:t>
            </a:r>
            <a:r>
              <a:rPr lang="zh-CN" altLang="en-US" sz="1400" b="1" dirty="0">
                <a:solidFill>
                  <a:schemeClr val="bg1"/>
                </a:solidFill>
                <a:latin typeface="楷体" panose="02010609060101010101" pitchFamily="49" charset="-122"/>
                <a:ea typeface="楷体" panose="02010609060101010101" pitchFamily="49" charset="-122"/>
              </a:rPr>
              <a:t>编著</a:t>
            </a:r>
            <a:r>
              <a:rPr lang="en-US" altLang="zh-CN" sz="1400" b="1" dirty="0">
                <a:solidFill>
                  <a:schemeClr val="bg1"/>
                </a:solidFill>
                <a:latin typeface="楷体" panose="02010609060101010101" pitchFamily="49" charset="-122"/>
                <a:ea typeface="楷体" panose="02010609060101010101" pitchFamily="49" charset="-122"/>
              </a:rPr>
              <a:t>, </a:t>
            </a: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上海交通大学出版社</a:t>
            </a:r>
            <a:r>
              <a:rPr lang="en-US" altLang="zh-CN" sz="1400" b="1" dirty="0">
                <a:solidFill>
                  <a:schemeClr val="bg1"/>
                </a:solidFill>
                <a:latin typeface="楷体" panose="02010609060101010101" pitchFamily="49" charset="-122"/>
                <a:ea typeface="楷体" panose="02010609060101010101" pitchFamily="49" charset="-122"/>
              </a:rPr>
              <a:t>, 1988.	   </a:t>
            </a:r>
            <a:r>
              <a:rPr lang="zh-CN" altLang="en-US" sz="1400" b="1" dirty="0">
                <a:solidFill>
                  <a:schemeClr val="bg1"/>
                </a:solidFill>
                <a:latin typeface="楷体" panose="02010609060101010101" pitchFamily="49" charset="-122"/>
                <a:ea typeface="楷体" panose="02010609060101010101" pitchFamily="49" charset="-122"/>
              </a:rPr>
              <a:t>清华大学出版社</a:t>
            </a:r>
            <a:r>
              <a:rPr lang="en-US" altLang="zh-CN" sz="1400" b="1" dirty="0">
                <a:solidFill>
                  <a:schemeClr val="bg1"/>
                </a:solidFill>
                <a:latin typeface="楷体" panose="02010609060101010101" pitchFamily="49" charset="-122"/>
                <a:ea typeface="楷体" panose="02010609060101010101" pitchFamily="49" charset="-122"/>
              </a:rPr>
              <a:t>, 2006.     </a:t>
            </a:r>
            <a:r>
              <a:rPr lang="zh-CN" altLang="en-US" sz="1400" b="1" dirty="0">
                <a:solidFill>
                  <a:schemeClr val="bg1"/>
                </a:solidFill>
                <a:latin typeface="楷体" panose="02010609060101010101" pitchFamily="49" charset="-122"/>
                <a:ea typeface="楷体" panose="02010609060101010101" pitchFamily="49" charset="-122"/>
              </a:rPr>
              <a:t>机械工业出版社</a:t>
            </a:r>
            <a:r>
              <a:rPr lang="en-US" altLang="zh-CN" sz="1400" b="1" dirty="0">
                <a:solidFill>
                  <a:schemeClr val="bg1"/>
                </a:solidFill>
                <a:latin typeface="楷体" panose="02010609060101010101" pitchFamily="49" charset="-122"/>
                <a:ea typeface="楷体" panose="02010609060101010101" pitchFamily="49" charset="-122"/>
              </a:rPr>
              <a:t>, 2018.</a:t>
            </a:r>
            <a:r>
              <a:rPr lang="en-US" altLang="zh-CN" sz="1000" dirty="0">
                <a:solidFill>
                  <a:schemeClr val="bg1"/>
                </a:solidFill>
                <a:latin typeface="楷体" panose="02010609060101010101" pitchFamily="49" charset="-122"/>
                <a:ea typeface="楷体" panose="02010609060101010101" pitchFamily="49" charset="-122"/>
              </a:rPr>
              <a:t>	</a:t>
            </a:r>
          </a:p>
          <a:p>
            <a:pPr eaLnBrk="1" hangingPunct="1">
              <a:spcBef>
                <a:spcPct val="50000"/>
              </a:spcBef>
            </a:pPr>
            <a:r>
              <a:rPr lang="en-US" altLang="zh-CN" sz="1000" dirty="0">
                <a:solidFill>
                  <a:schemeClr val="bg1"/>
                </a:solidFill>
                <a:latin typeface="楷体" panose="02010609060101010101" pitchFamily="49" charset="-122"/>
                <a:ea typeface="楷体" panose="02010609060101010101" pitchFamily="49" charset="-122"/>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7" name="TextBox 1"/>
          <p:cNvSpPr txBox="1">
            <a:spLocks noChangeArrowheads="1"/>
          </p:cNvSpPr>
          <p:nvPr/>
        </p:nvSpPr>
        <p:spPr bwMode="auto">
          <a:xfrm>
            <a:off x="12948" y="806302"/>
            <a:ext cx="12179052" cy="307777"/>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2" name="椭圆 1"/>
          <p:cNvSpPr/>
          <p:nvPr/>
        </p:nvSpPr>
        <p:spPr bwMode="auto">
          <a:xfrm>
            <a:off x="8395724" y="70204"/>
            <a:ext cx="432048" cy="432048"/>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8" name="椭圆 7"/>
          <p:cNvSpPr/>
          <p:nvPr/>
        </p:nvSpPr>
        <p:spPr bwMode="auto">
          <a:xfrm>
            <a:off x="7609284" y="525712"/>
            <a:ext cx="270992" cy="292931"/>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9" name="动作按钮: 空白 8">
            <a:hlinkClick r:id="" action="ppaction://noaction" highlightClick="1"/>
            <a:extLst>
              <a:ext uri="{FF2B5EF4-FFF2-40B4-BE49-F238E27FC236}">
                <a16:creationId xmlns:a16="http://schemas.microsoft.com/office/drawing/2014/main" id="{59D88767-656E-4880-9CDF-AF6E8F3E38BB}"/>
              </a:ext>
            </a:extLst>
          </p:cNvPr>
          <p:cNvSpPr/>
          <p:nvPr/>
        </p:nvSpPr>
        <p:spPr bwMode="auto">
          <a:xfrm>
            <a:off x="9974088" y="6156022"/>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上课</a:t>
            </a:r>
          </a:p>
        </p:txBody>
      </p:sp>
      <p:sp>
        <p:nvSpPr>
          <p:cNvPr id="12" name="动作按钮: 空白 11">
            <a:hlinkClick r:id="" action="ppaction://hlinkshowjump?jump=nextslide" highlightClick="1">
              <a:snd r:embed="rId2" name="闵行校区铃声 - 下课铃.wav"/>
            </a:hlinkClick>
            <a:extLst>
              <a:ext uri="{FF2B5EF4-FFF2-40B4-BE49-F238E27FC236}">
                <a16:creationId xmlns:a16="http://schemas.microsoft.com/office/drawing/2014/main" id="{41C2046A-2663-425B-8387-2D5F15FAA9BD}"/>
              </a:ext>
            </a:extLst>
          </p:cNvPr>
          <p:cNvSpPr/>
          <p:nvPr/>
        </p:nvSpPr>
        <p:spPr bwMode="auto">
          <a:xfrm>
            <a:off x="10838184" y="6163108"/>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hlinkClick r:id="" action="ppaction://noaction">
                  <a:snd r:embed="rId2" name="闵行校区铃声 - 下课铃.wav"/>
                </a:hlinkClick>
              </a:rPr>
              <a:t>下课</a:t>
            </a:r>
            <a:endPar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980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
          <p:cNvGrpSpPr>
            <a:grpSpLocks noChangeAspect="1"/>
          </p:cNvGrpSpPr>
          <p:nvPr/>
        </p:nvGrpSpPr>
        <p:grpSpPr bwMode="auto">
          <a:xfrm>
            <a:off x="8649670" y="174170"/>
            <a:ext cx="3109848" cy="2111666"/>
            <a:chOff x="1104" y="1776"/>
            <a:chExt cx="2832" cy="1923"/>
          </a:xfrm>
        </p:grpSpPr>
        <p:sp>
          <p:nvSpPr>
            <p:cNvPr id="10" name="Rectangle 4"/>
            <p:cNvSpPr>
              <a:spLocks noChangeArrowheads="1"/>
            </p:cNvSpPr>
            <p:nvPr/>
          </p:nvSpPr>
          <p:spPr bwMode="auto">
            <a:xfrm>
              <a:off x="1944" y="3335"/>
              <a:ext cx="115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pic>
          <p:nvPicPr>
            <p:cNvPr id="11" name="Picture 5" descr="50-2"/>
            <p:cNvPicPr>
              <a:picLocks noChangeAspect="1" noChangeArrowheads="1"/>
            </p:cNvPicPr>
            <p:nvPr/>
          </p:nvPicPr>
          <p:blipFill>
            <a:blip r:embed="rId2" cstate="print">
              <a:extLst>
                <a:ext uri="{28A0092B-C50C-407E-A947-70E740481C1C}">
                  <a14:useLocalDpi xmlns:a14="http://schemas.microsoft.com/office/drawing/2010/main" val="0"/>
                </a:ext>
              </a:extLst>
            </a:blip>
            <a:srcRect l="919" t="24548" r="963" b="15424"/>
            <a:stretch>
              <a:fillRect/>
            </a:stretch>
          </p:blipFill>
          <p:spPr bwMode="auto">
            <a:xfrm>
              <a:off x="1104" y="1776"/>
              <a:ext cx="2832" cy="15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2" name="Group 9"/>
          <p:cNvGrpSpPr>
            <a:grpSpLocks noChangeAspect="1"/>
          </p:cNvGrpSpPr>
          <p:nvPr/>
        </p:nvGrpSpPr>
        <p:grpSpPr bwMode="auto">
          <a:xfrm>
            <a:off x="417222" y="1526419"/>
            <a:ext cx="7911026" cy="5165124"/>
            <a:chOff x="96" y="480"/>
            <a:chExt cx="2688" cy="1755"/>
          </a:xfrm>
        </p:grpSpPr>
        <p:pic>
          <p:nvPicPr>
            <p:cNvPr id="13" name="Picture 6" descr="100-2"/>
            <p:cNvPicPr>
              <a:picLocks noChangeAspect="1" noChangeArrowheads="1"/>
            </p:cNvPicPr>
            <p:nvPr/>
          </p:nvPicPr>
          <p:blipFill>
            <a:blip r:embed="rId3" cstate="print">
              <a:extLst>
                <a:ext uri="{28A0092B-C50C-407E-A947-70E740481C1C}">
                  <a14:useLocalDpi xmlns:a14="http://schemas.microsoft.com/office/drawing/2010/main" val="0"/>
                </a:ext>
              </a:extLst>
            </a:blip>
            <a:srcRect l="919" t="21893" r="963" b="19827"/>
            <a:stretch>
              <a:fillRect/>
            </a:stretch>
          </p:blipFill>
          <p:spPr bwMode="auto">
            <a:xfrm>
              <a:off x="96" y="480"/>
              <a:ext cx="2688" cy="1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7"/>
            <p:cNvSpPr>
              <a:spLocks noChangeArrowheads="1"/>
            </p:cNvSpPr>
            <p:nvPr/>
          </p:nvSpPr>
          <p:spPr bwMode="auto">
            <a:xfrm>
              <a:off x="864" y="1899"/>
              <a:ext cx="11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15" name="Group 11"/>
          <p:cNvGrpSpPr>
            <a:grpSpLocks noChangeAspect="1"/>
          </p:cNvGrpSpPr>
          <p:nvPr/>
        </p:nvGrpSpPr>
        <p:grpSpPr bwMode="auto">
          <a:xfrm>
            <a:off x="8606140" y="2359373"/>
            <a:ext cx="3145503" cy="2116028"/>
            <a:chOff x="2784" y="2688"/>
            <a:chExt cx="2976" cy="2002"/>
          </a:xfrm>
        </p:grpSpPr>
        <p:pic>
          <p:nvPicPr>
            <p:cNvPr id="16" name="Picture 2" descr="10-2"/>
            <p:cNvPicPr>
              <a:picLocks noChangeAspect="1" noChangeArrowheads="1"/>
            </p:cNvPicPr>
            <p:nvPr/>
          </p:nvPicPr>
          <p:blipFill>
            <a:blip r:embed="rId4" cstate="print">
              <a:extLst>
                <a:ext uri="{28A0092B-C50C-407E-A947-70E740481C1C}">
                  <a14:useLocalDpi xmlns:a14="http://schemas.microsoft.com/office/drawing/2010/main" val="0"/>
                </a:ext>
              </a:extLst>
            </a:blip>
            <a:srcRect l="919" t="28142" r="963" b="12497"/>
            <a:stretch>
              <a:fillRect/>
            </a:stretch>
          </p:blipFill>
          <p:spPr bwMode="auto">
            <a:xfrm>
              <a:off x="2784" y="2688"/>
              <a:ext cx="2976" cy="16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8"/>
            <p:cNvSpPr>
              <a:spLocks noChangeArrowheads="1"/>
            </p:cNvSpPr>
            <p:nvPr/>
          </p:nvSpPr>
          <p:spPr bwMode="auto">
            <a:xfrm>
              <a:off x="3602" y="4311"/>
              <a:ext cx="134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
        <p:nvSpPr>
          <p:cNvPr id="18" name="Rectangle 3"/>
          <p:cNvSpPr>
            <a:spLocks noGrp="1" noChangeArrowheads="1"/>
          </p:cNvSpPr>
          <p:nvPr>
            <p:ph type="title"/>
          </p:nvPr>
        </p:nvSpPr>
        <p:spPr>
          <a:xfrm>
            <a:off x="606069" y="909328"/>
            <a:ext cx="3672191" cy="641350"/>
          </a:xfrm>
        </p:spPr>
        <p:txBody>
          <a:bodyPr/>
          <a:lstStyle/>
          <a:p>
            <a:pPr marL="457200" indent="-457200">
              <a:buClr>
                <a:schemeClr val="tx2">
                  <a:lumMod val="60000"/>
                  <a:lumOff val="40000"/>
                </a:schemeClr>
              </a:buClr>
              <a:buFont typeface="Wingdings" panose="05000000000000000000" pitchFamily="2" charset="2"/>
              <a:buChar char="p"/>
            </a:pPr>
            <a:r>
              <a:rPr kumimoji="1" lang="zh-CN" altLang="en-US" sz="2400" dirty="0">
                <a:latin typeface="黑体" panose="02010609060101010101" pitchFamily="49" charset="-122"/>
                <a:ea typeface="黑体" panose="02010609060101010101" pitchFamily="49" charset="-122"/>
                <a:cs typeface="+mn-cs"/>
              </a:rPr>
              <a:t>阀门内部的速度分布</a:t>
            </a:r>
            <a:endParaRPr kumimoji="1" lang="en-US" altLang="zh-CN" sz="24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47883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6591" y="998289"/>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阀门内部的压力分布</a:t>
            </a:r>
          </a:p>
        </p:txBody>
      </p:sp>
      <p:grpSp>
        <p:nvGrpSpPr>
          <p:cNvPr id="14" name="Group 10"/>
          <p:cNvGrpSpPr>
            <a:grpSpLocks noChangeAspect="1"/>
          </p:cNvGrpSpPr>
          <p:nvPr/>
        </p:nvGrpSpPr>
        <p:grpSpPr bwMode="auto">
          <a:xfrm>
            <a:off x="8525030" y="154490"/>
            <a:ext cx="3040379" cy="2229168"/>
            <a:chOff x="1296" y="1536"/>
            <a:chExt cx="2736" cy="2006"/>
          </a:xfrm>
        </p:grpSpPr>
        <p:pic>
          <p:nvPicPr>
            <p:cNvPr id="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b="13818"/>
            <a:stretch>
              <a:fillRect/>
            </a:stretch>
          </p:blipFill>
          <p:spPr bwMode="auto">
            <a:xfrm>
              <a:off x="1296" y="1536"/>
              <a:ext cx="2736" cy="16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6"/>
            <p:cNvSpPr>
              <a:spLocks noChangeArrowheads="1"/>
            </p:cNvSpPr>
            <p:nvPr/>
          </p:nvSpPr>
          <p:spPr bwMode="auto">
            <a:xfrm>
              <a:off x="2033" y="3182"/>
              <a:ext cx="118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grpSp>
      <p:grpSp>
        <p:nvGrpSpPr>
          <p:cNvPr id="17" name="Group 9"/>
          <p:cNvGrpSpPr>
            <a:grpSpLocks noChangeAspect="1"/>
          </p:cNvGrpSpPr>
          <p:nvPr/>
        </p:nvGrpSpPr>
        <p:grpSpPr bwMode="auto">
          <a:xfrm>
            <a:off x="911424" y="1647339"/>
            <a:ext cx="7056784" cy="5278719"/>
            <a:chOff x="0" y="432"/>
            <a:chExt cx="2544" cy="1903"/>
          </a:xfrm>
        </p:grpSpPr>
        <p:pic>
          <p:nvPicPr>
            <p:cNvPr id="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b="14082"/>
            <a:stretch>
              <a:fillRect/>
            </a:stretch>
          </p:blipFill>
          <p:spPr bwMode="auto">
            <a:xfrm>
              <a:off x="0" y="432"/>
              <a:ext cx="2544" cy="15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7"/>
            <p:cNvSpPr>
              <a:spLocks noChangeArrowheads="1"/>
            </p:cNvSpPr>
            <p:nvPr/>
          </p:nvSpPr>
          <p:spPr bwMode="auto">
            <a:xfrm>
              <a:off x="589" y="1974"/>
              <a:ext cx="120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20" name="Group 11"/>
          <p:cNvGrpSpPr>
            <a:grpSpLocks noChangeAspect="1"/>
          </p:cNvGrpSpPr>
          <p:nvPr/>
        </p:nvGrpSpPr>
        <p:grpSpPr bwMode="auto">
          <a:xfrm>
            <a:off x="8520787" y="2383658"/>
            <a:ext cx="2961076" cy="2333739"/>
            <a:chOff x="3114" y="2517"/>
            <a:chExt cx="2799" cy="2206"/>
          </a:xfrm>
        </p:grpSpPr>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6154" b="13448"/>
            <a:stretch>
              <a:fillRect/>
            </a:stretch>
          </p:blipFill>
          <p:spPr bwMode="auto">
            <a:xfrm>
              <a:off x="3114" y="2517"/>
              <a:ext cx="2799" cy="1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8"/>
            <p:cNvSpPr>
              <a:spLocks noChangeArrowheads="1"/>
            </p:cNvSpPr>
            <p:nvPr/>
          </p:nvSpPr>
          <p:spPr bwMode="auto">
            <a:xfrm>
              <a:off x="3859" y="4345"/>
              <a:ext cx="130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Tree>
    <p:extLst>
      <p:ext uri="{BB962C8B-B14F-4D97-AF65-F5344CB8AC3E}">
        <p14:creationId xmlns:p14="http://schemas.microsoft.com/office/powerpoint/2010/main" val="64741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noChangeAspect="1"/>
          </p:cNvGrpSpPr>
          <p:nvPr/>
        </p:nvGrpSpPr>
        <p:grpSpPr bwMode="auto">
          <a:xfrm>
            <a:off x="9158457" y="1512303"/>
            <a:ext cx="2981406" cy="1547126"/>
            <a:chOff x="3487" y="3097"/>
            <a:chExt cx="2642" cy="1371"/>
          </a:xfrm>
        </p:grpSpPr>
        <p:pic>
          <p:nvPicPr>
            <p:cNvPr id="28682" name="Picture 2" descr="m10"/>
            <p:cNvPicPr>
              <a:picLocks noChangeAspect="1" noChangeArrowheads="1"/>
            </p:cNvPicPr>
            <p:nvPr/>
          </p:nvPicPr>
          <p:blipFill>
            <a:blip r:embed="rId2" cstate="print">
              <a:extLst>
                <a:ext uri="{28A0092B-C50C-407E-A947-70E740481C1C}">
                  <a14:useLocalDpi xmlns:a14="http://schemas.microsoft.com/office/drawing/2010/main" val="0"/>
                </a:ext>
              </a:extLst>
            </a:blip>
            <a:srcRect l="438" t="2953" r="438" b="491"/>
            <a:stretch>
              <a:fillRect/>
            </a:stretch>
          </p:blipFill>
          <p:spPr bwMode="auto">
            <a:xfrm>
              <a:off x="3487" y="3097"/>
              <a:ext cx="1586" cy="13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683" name="Rectangle 6"/>
            <p:cNvSpPr>
              <a:spLocks noChangeArrowheads="1"/>
            </p:cNvSpPr>
            <p:nvPr/>
          </p:nvSpPr>
          <p:spPr bwMode="auto">
            <a:xfrm>
              <a:off x="5073" y="3688"/>
              <a:ext cx="105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10</a:t>
              </a:r>
              <a:r>
                <a:rPr kumimoji="1" lang="zh-CN" altLang="en-US" sz="1400" dirty="0">
                  <a:solidFill>
                    <a:schemeClr val="tx2"/>
                  </a:solidFill>
                  <a:latin typeface="Times New Roman" panose="02020603050405020304" pitchFamily="18" charset="0"/>
                </a:rPr>
                <a:t>％</a:t>
              </a:r>
            </a:p>
          </p:txBody>
        </p:sp>
      </p:grpSp>
      <p:grpSp>
        <p:nvGrpSpPr>
          <p:cNvPr id="3" name="Group 10"/>
          <p:cNvGrpSpPr>
            <a:grpSpLocks noChangeAspect="1"/>
          </p:cNvGrpSpPr>
          <p:nvPr/>
        </p:nvGrpSpPr>
        <p:grpSpPr bwMode="auto">
          <a:xfrm>
            <a:off x="6416999" y="1512303"/>
            <a:ext cx="2758761" cy="1512168"/>
            <a:chOff x="1632" y="1344"/>
            <a:chExt cx="3802" cy="2084"/>
          </a:xfrm>
        </p:grpSpPr>
        <p:sp>
          <p:nvSpPr>
            <p:cNvPr id="28680" name="Rectangle 4"/>
            <p:cNvSpPr>
              <a:spLocks noChangeArrowheads="1"/>
            </p:cNvSpPr>
            <p:nvPr/>
          </p:nvSpPr>
          <p:spPr bwMode="auto">
            <a:xfrm>
              <a:off x="4063" y="1872"/>
              <a:ext cx="1371"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50</a:t>
              </a:r>
              <a:r>
                <a:rPr kumimoji="1" lang="zh-CN" altLang="en-US" sz="1400" dirty="0">
                  <a:solidFill>
                    <a:schemeClr val="tx2"/>
                  </a:solidFill>
                  <a:latin typeface="Times New Roman" panose="02020603050405020304" pitchFamily="18" charset="0"/>
                </a:rPr>
                <a:t>％</a:t>
              </a:r>
            </a:p>
          </p:txBody>
        </p:sp>
        <p:pic>
          <p:nvPicPr>
            <p:cNvPr id="28681" name="Picture 7" descr="m50对比"/>
            <p:cNvPicPr>
              <a:picLocks noChangeAspect="1" noChangeArrowheads="1"/>
            </p:cNvPicPr>
            <p:nvPr/>
          </p:nvPicPr>
          <p:blipFill>
            <a:blip r:embed="rId3" cstate="print">
              <a:extLst>
                <a:ext uri="{28A0092B-C50C-407E-A947-70E740481C1C}">
                  <a14:useLocalDpi xmlns:a14="http://schemas.microsoft.com/office/drawing/2010/main" val="0"/>
                </a:ext>
              </a:extLst>
            </a:blip>
            <a:srcRect l="438" t="2953" r="438" b="491"/>
            <a:stretch>
              <a:fillRect/>
            </a:stretch>
          </p:blipFill>
          <p:spPr bwMode="auto">
            <a:xfrm>
              <a:off x="1632" y="1344"/>
              <a:ext cx="2467" cy="20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9"/>
          <p:cNvGrpSpPr>
            <a:grpSpLocks noChangeAspect="1"/>
          </p:cNvGrpSpPr>
          <p:nvPr/>
        </p:nvGrpSpPr>
        <p:grpSpPr bwMode="auto">
          <a:xfrm>
            <a:off x="517746" y="1498544"/>
            <a:ext cx="7162430" cy="4732787"/>
            <a:chOff x="0" y="528"/>
            <a:chExt cx="2782" cy="1916"/>
          </a:xfrm>
        </p:grpSpPr>
        <p:sp>
          <p:nvSpPr>
            <p:cNvPr id="28678" name="Rectangle 5"/>
            <p:cNvSpPr>
              <a:spLocks noChangeArrowheads="1"/>
            </p:cNvSpPr>
            <p:nvPr/>
          </p:nvSpPr>
          <p:spPr bwMode="auto">
            <a:xfrm>
              <a:off x="2255" y="2154"/>
              <a:ext cx="52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pic>
          <p:nvPicPr>
            <p:cNvPr id="28679" name="Picture 8" descr="m100对比"/>
            <p:cNvPicPr>
              <a:picLocks noChangeAspect="1" noChangeArrowheads="1"/>
            </p:cNvPicPr>
            <p:nvPr/>
          </p:nvPicPr>
          <p:blipFill>
            <a:blip r:embed="rId4" cstate="print">
              <a:extLst>
                <a:ext uri="{28A0092B-C50C-407E-A947-70E740481C1C}">
                  <a14:useLocalDpi xmlns:a14="http://schemas.microsoft.com/office/drawing/2010/main" val="0"/>
                </a:ext>
              </a:extLst>
            </a:blip>
            <a:srcRect l="438" t="2953" r="438" b="491"/>
            <a:stretch>
              <a:fillRect/>
            </a:stretch>
          </p:blipFill>
          <p:spPr bwMode="auto">
            <a:xfrm>
              <a:off x="0" y="528"/>
              <a:ext cx="2208" cy="1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3" name="矩形 12"/>
          <p:cNvSpPr/>
          <p:nvPr/>
        </p:nvSpPr>
        <p:spPr>
          <a:xfrm>
            <a:off x="358930" y="989083"/>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阀门体积流量与压降的关系</a:t>
            </a:r>
          </a:p>
        </p:txBody>
      </p:sp>
    </p:spTree>
    <p:extLst>
      <p:ext uri="{BB962C8B-B14F-4D97-AF65-F5344CB8AC3E}">
        <p14:creationId xmlns:p14="http://schemas.microsoft.com/office/powerpoint/2010/main" val="20544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720478" y="355898"/>
            <a:ext cx="6599658"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导弹飞行器流体动力特性研究</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14" name="Picture 3" descr="Image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042622"/>
            <a:ext cx="576113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descr="Image0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864" y="1042622"/>
            <a:ext cx="56388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44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23392" y="1052737"/>
            <a:ext cx="4320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dirty="0">
                <a:solidFill>
                  <a:schemeClr val="tx2"/>
                </a:solidFill>
                <a:latin typeface="Tahoma" panose="020B0604030504040204" pitchFamily="34" charset="0"/>
                <a:ea typeface="黑体" panose="02010609060101010101" pitchFamily="49" charset="-122"/>
              </a:rPr>
              <a:t>大攻角下</a:t>
            </a:r>
            <a:r>
              <a:rPr kumimoji="1" lang="zh-CN" altLang="en-US" sz="2400" dirty="0">
                <a:latin typeface="黑体" panose="02010609060101010101" pitchFamily="49" charset="-122"/>
                <a:ea typeface="黑体" panose="02010609060101010101" pitchFamily="49" charset="-122"/>
              </a:rPr>
              <a:t>的分离流线</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l="14839" t="6685" r="400" b="29784"/>
          <a:stretch>
            <a:fillRect/>
          </a:stretch>
        </p:blipFill>
        <p:spPr bwMode="auto">
          <a:xfrm>
            <a:off x="911425" y="2852937"/>
            <a:ext cx="5545311" cy="304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0"/>
          <p:cNvPicPr>
            <a:picLocks noChangeAspect="1" noChangeArrowheads="1"/>
          </p:cNvPicPr>
          <p:nvPr/>
        </p:nvPicPr>
        <p:blipFill>
          <a:blip r:embed="rId3" cstate="print">
            <a:extLst>
              <a:ext uri="{28A0092B-C50C-407E-A947-70E740481C1C}">
                <a14:useLocalDpi xmlns:a14="http://schemas.microsoft.com/office/drawing/2010/main" val="0"/>
              </a:ext>
            </a:extLst>
          </a:blip>
          <a:srcRect l="16960" t="29123" r="31560" b="19009"/>
          <a:stretch>
            <a:fillRect/>
          </a:stretch>
        </p:blipFill>
        <p:spPr bwMode="auto">
          <a:xfrm>
            <a:off x="5087888" y="1254960"/>
            <a:ext cx="3168352" cy="288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05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352" y="772532"/>
            <a:ext cx="8161900" cy="589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61" name="Group 61"/>
          <p:cNvGraphicFramePr>
            <a:graphicFrameLocks noGrp="1"/>
          </p:cNvGraphicFramePr>
          <p:nvPr>
            <p:extLst>
              <p:ext uri="{D42A27DB-BD31-4B8C-83A1-F6EECF244321}">
                <p14:modId xmlns:p14="http://schemas.microsoft.com/office/powerpoint/2010/main" val="676003359"/>
              </p:ext>
            </p:extLst>
          </p:nvPr>
        </p:nvGraphicFramePr>
        <p:xfrm>
          <a:off x="7800216" y="1050318"/>
          <a:ext cx="4160008" cy="2378682"/>
        </p:xfrm>
        <a:graphic>
          <a:graphicData uri="http://schemas.openxmlformats.org/drawingml/2006/table">
            <a:tbl>
              <a:tblPr/>
              <a:tblGrid>
                <a:gridCol w="792383">
                  <a:extLst>
                    <a:ext uri="{9D8B030D-6E8A-4147-A177-3AD203B41FA5}">
                      <a16:colId xmlns:a16="http://schemas.microsoft.com/office/drawing/2014/main" val="4164401992"/>
                    </a:ext>
                  </a:extLst>
                </a:gridCol>
                <a:gridCol w="616296">
                  <a:extLst>
                    <a:ext uri="{9D8B030D-6E8A-4147-A177-3AD203B41FA5}">
                      <a16:colId xmlns:a16="http://schemas.microsoft.com/office/drawing/2014/main" val="1633812063"/>
                    </a:ext>
                  </a:extLst>
                </a:gridCol>
                <a:gridCol w="1023495">
                  <a:extLst>
                    <a:ext uri="{9D8B030D-6E8A-4147-A177-3AD203B41FA5}">
                      <a16:colId xmlns:a16="http://schemas.microsoft.com/office/drawing/2014/main" val="2267206279"/>
                    </a:ext>
                  </a:extLst>
                </a:gridCol>
                <a:gridCol w="960214">
                  <a:extLst>
                    <a:ext uri="{9D8B030D-6E8A-4147-A177-3AD203B41FA5}">
                      <a16:colId xmlns:a16="http://schemas.microsoft.com/office/drawing/2014/main" val="170632520"/>
                    </a:ext>
                  </a:extLst>
                </a:gridCol>
                <a:gridCol w="767620">
                  <a:extLst>
                    <a:ext uri="{9D8B030D-6E8A-4147-A177-3AD203B41FA5}">
                      <a16:colId xmlns:a16="http://schemas.microsoft.com/office/drawing/2014/main" val="2368971276"/>
                    </a:ext>
                  </a:extLst>
                </a:gridCol>
              </a:tblGrid>
              <a:tr h="48550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马赫数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攻角</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EXP</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CFD</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误差</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5618485"/>
                  </a:ext>
                </a:extLst>
              </a:tr>
              <a:tr h="220585">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0.863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03816361"/>
                  </a:ext>
                </a:extLst>
              </a:tr>
              <a:tr h="33652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2.36%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06285947"/>
                  </a:ext>
                </a:extLst>
              </a:tr>
              <a:tr h="16442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4.247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4.340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2.20%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40003343"/>
                  </a:ext>
                </a:extLst>
              </a:tr>
              <a:tr h="295889">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1.089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57829184"/>
                  </a:ext>
                </a:extLst>
              </a:tr>
              <a:tr h="26498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3.073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3.242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5.41%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06183840"/>
                  </a:ext>
                </a:extLst>
              </a:tr>
              <a:tr h="270978">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4.528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4.824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6.54%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40931497"/>
                  </a:ext>
                </a:extLst>
              </a:tr>
            </a:tbl>
          </a:graphicData>
        </a:graphic>
      </p:graphicFrame>
    </p:spTree>
    <p:extLst>
      <p:ext uri="{BB962C8B-B14F-4D97-AF65-F5344CB8AC3E}">
        <p14:creationId xmlns:p14="http://schemas.microsoft.com/office/powerpoint/2010/main" val="218220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432" y="167640"/>
            <a:ext cx="4483224" cy="609600"/>
          </a:xfrm>
        </p:spPr>
        <p:txBody>
          <a:bodyPr/>
          <a:lstStyle/>
          <a:p>
            <a:pPr>
              <a:lnSpc>
                <a:spcPct val="70000"/>
              </a:lnSpc>
              <a:spcBef>
                <a:spcPct val="50000"/>
              </a:spcBef>
            </a:pPr>
            <a:r>
              <a:rPr kumimoji="1" lang="en-US" altLang="zh-CN" sz="2800" dirty="0">
                <a:solidFill>
                  <a:srgbClr val="000066"/>
                </a:solidFill>
                <a:latin typeface="宋体" panose="02010600030101010101" pitchFamily="2" charset="-122"/>
                <a:ea typeface="黑体" panose="02010609060101010101" pitchFamily="49" charset="-122"/>
                <a:cs typeface="+mn-cs"/>
              </a:rPr>
              <a:t>CFD</a:t>
            </a:r>
            <a:r>
              <a:rPr kumimoji="1" lang="zh-CN" altLang="en-US" sz="2800" dirty="0">
                <a:solidFill>
                  <a:srgbClr val="000066"/>
                </a:solidFill>
                <a:latin typeface="宋体" panose="02010600030101010101" pitchFamily="2" charset="-122"/>
                <a:ea typeface="黑体" panose="02010609060101010101" pitchFamily="49" charset="-122"/>
                <a:cs typeface="+mn-cs"/>
              </a:rPr>
              <a:t>研究步骤</a:t>
            </a:r>
          </a:p>
        </p:txBody>
      </p:sp>
      <p:graphicFrame>
        <p:nvGraphicFramePr>
          <p:cNvPr id="5" name="图示 4"/>
          <p:cNvGraphicFramePr/>
          <p:nvPr>
            <p:extLst>
              <p:ext uri="{D42A27DB-BD31-4B8C-83A1-F6EECF244321}">
                <p14:modId xmlns:p14="http://schemas.microsoft.com/office/powerpoint/2010/main" val="3549365408"/>
              </p:ext>
            </p:extLst>
          </p:nvPr>
        </p:nvGraphicFramePr>
        <p:xfrm>
          <a:off x="551384" y="1412776"/>
          <a:ext cx="849694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220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301057414"/>
              </p:ext>
            </p:extLst>
          </p:nvPr>
        </p:nvGraphicFramePr>
        <p:xfrm>
          <a:off x="1271464" y="14827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4">
            <a:extLst>
              <a:ext uri="{FF2B5EF4-FFF2-40B4-BE49-F238E27FC236}">
                <a16:creationId xmlns:a16="http://schemas.microsoft.com/office/drawing/2014/main" id="{A357B33C-9398-44D2-B313-E9406B22B862}"/>
              </a:ext>
            </a:extLst>
          </p:cNvPr>
          <p:cNvSpPr>
            <a:spLocks noChangeArrowheads="1"/>
          </p:cNvSpPr>
          <p:nvPr/>
        </p:nvSpPr>
        <p:spPr bwMode="auto">
          <a:xfrm>
            <a:off x="695400" y="399663"/>
            <a:ext cx="5184576"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计算流体力学的地位和特点？</a:t>
            </a:r>
          </a:p>
        </p:txBody>
      </p:sp>
      <p:sp>
        <p:nvSpPr>
          <p:cNvPr id="2" name="文本框 1">
            <a:extLst>
              <a:ext uri="{FF2B5EF4-FFF2-40B4-BE49-F238E27FC236}">
                <a16:creationId xmlns:a16="http://schemas.microsoft.com/office/drawing/2014/main" id="{84B10CF0-4F34-44F9-853F-FF91EA4B44C4}"/>
              </a:ext>
            </a:extLst>
          </p:cNvPr>
          <p:cNvSpPr txBox="1"/>
          <p:nvPr/>
        </p:nvSpPr>
        <p:spPr>
          <a:xfrm>
            <a:off x="6816080" y="4298082"/>
            <a:ext cx="4184159" cy="1077218"/>
          </a:xfrm>
          <a:prstGeom prst="rect">
            <a:avLst/>
          </a:prstGeom>
          <a:noFill/>
        </p:spPr>
        <p:txBody>
          <a:bodyPr wrap="none" rtlCol="0">
            <a:spAutoFit/>
          </a:bodyPr>
          <a:lstStyle/>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举足轻重、不可替代</a:t>
            </a:r>
          </a:p>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相互支撑、相互促进</a:t>
            </a:r>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1706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440" y="320472"/>
            <a:ext cx="3888432" cy="3939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70000"/>
              </a:lnSpc>
              <a:spcBef>
                <a:spcPct val="50000"/>
              </a:spcBef>
            </a:pPr>
            <a:r>
              <a:rPr kumimoji="1" lang="zh-CN" altLang="en-US" sz="2800" dirty="0">
                <a:solidFill>
                  <a:srgbClr val="000066"/>
                </a:solidFill>
                <a:latin typeface="宋体" panose="02010600030101010101" pitchFamily="2" charset="-122"/>
                <a:ea typeface="黑体" panose="02010609060101010101" pitchFamily="49" charset="-122"/>
                <a:cs typeface="+mn-cs"/>
              </a:rPr>
              <a:t>计算流体力学的特点</a:t>
            </a:r>
          </a:p>
        </p:txBody>
      </p:sp>
      <p:sp>
        <p:nvSpPr>
          <p:cNvPr id="3" name="内容占位符 2"/>
          <p:cNvSpPr>
            <a:spLocks noGrp="1"/>
          </p:cNvSpPr>
          <p:nvPr>
            <p:ph idx="1"/>
          </p:nvPr>
        </p:nvSpPr>
        <p:spPr>
          <a:xfrm>
            <a:off x="767408" y="1340769"/>
            <a:ext cx="7284640" cy="27851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150000"/>
              </a:lnSpc>
              <a:spcBef>
                <a:spcPct val="0"/>
              </a:spcBef>
              <a:buClr>
                <a:schemeClr val="tx2">
                  <a:lumMod val="60000"/>
                  <a:lumOff val="40000"/>
                </a:schemeClr>
              </a:buClr>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的发展及应用与计算机技术的发展直接相关</a:t>
            </a:r>
            <a:endParaRPr kumimoji="1" lang="en-US" altLang="zh-CN" sz="2400" dirty="0">
              <a:solidFill>
                <a:schemeClr val="tx2"/>
              </a:solidFill>
              <a:latin typeface="Tahoma" panose="020B0604030504040204" pitchFamily="34" charset="0"/>
              <a:ea typeface="黑体" panose="02010609060101010101" pitchFamily="49" charset="-122"/>
            </a:endParaRPr>
          </a:p>
          <a:p>
            <a:pPr marL="457200" indent="-457200">
              <a:lnSpc>
                <a:spcPct val="150000"/>
              </a:lnSpc>
              <a:spcBef>
                <a:spcPct val="0"/>
              </a:spcBef>
              <a:buClr>
                <a:schemeClr val="tx2">
                  <a:lumMod val="60000"/>
                  <a:lumOff val="40000"/>
                </a:schemeClr>
              </a:buClr>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与应用数学有密切的联系</a:t>
            </a:r>
            <a:endParaRPr kumimoji="1" lang="en-US" altLang="zh-CN" sz="2400" dirty="0">
              <a:solidFill>
                <a:schemeClr val="tx2"/>
              </a:solidFill>
              <a:latin typeface="Tahoma" panose="020B0604030504040204" pitchFamily="34" charset="0"/>
              <a:ea typeface="黑体" panose="02010609060101010101" pitchFamily="49" charset="-122"/>
            </a:endParaRPr>
          </a:p>
          <a:p>
            <a:pPr marL="457200" indent="-457200">
              <a:lnSpc>
                <a:spcPct val="150000"/>
              </a:lnSpc>
              <a:spcBef>
                <a:spcPct val="0"/>
              </a:spcBef>
              <a:buClr>
                <a:schemeClr val="tx2">
                  <a:lumMod val="60000"/>
                  <a:lumOff val="40000"/>
                </a:schemeClr>
              </a:buClr>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的发展在很大程度上依赖于实验和理论流体力学的发展</a:t>
            </a:r>
            <a:endParaRPr kumimoji="1" lang="en-US" altLang="zh-CN" sz="2400" dirty="0">
              <a:solidFill>
                <a:schemeClr val="tx2"/>
              </a:solidFill>
              <a:latin typeface="Tahoma" panose="020B0604030504040204" pitchFamily="34" charset="0"/>
              <a:ea typeface="黑体" panose="02010609060101010101" pitchFamily="49" charset="-122"/>
            </a:endParaRPr>
          </a:p>
          <a:p>
            <a:pPr marL="457200" indent="-457200">
              <a:lnSpc>
                <a:spcPct val="150000"/>
              </a:lnSpc>
              <a:spcBef>
                <a:spcPct val="0"/>
              </a:spcBef>
              <a:buClr>
                <a:schemeClr val="tx2">
                  <a:lumMod val="60000"/>
                  <a:lumOff val="40000"/>
                </a:schemeClr>
              </a:buClr>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研究呈现出明显的学科交叉性</a:t>
            </a:r>
          </a:p>
        </p:txBody>
      </p:sp>
    </p:spTree>
    <p:extLst>
      <p:ext uri="{BB962C8B-B14F-4D97-AF65-F5344CB8AC3E}">
        <p14:creationId xmlns:p14="http://schemas.microsoft.com/office/powerpoint/2010/main" val="189763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424430" y="332656"/>
            <a:ext cx="4629162"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lnSpc>
                <a:spcPct val="70000"/>
              </a:lnSpc>
              <a:spcBef>
                <a:spcPct val="50000"/>
              </a:spcBef>
              <a:buFont typeface="Wingdings" panose="05000000000000000000" pitchFamily="2" charset="2"/>
              <a:buChar char="n"/>
            </a:pPr>
            <a:r>
              <a:rPr kumimoji="1" lang="zh-CN" altLang="en-US" sz="2800" b="1" dirty="0">
                <a:solidFill>
                  <a:srgbClr val="000066"/>
                </a:solidFill>
                <a:latin typeface="宋体" panose="02010600030101010101" pitchFamily="2" charset="-122"/>
                <a:ea typeface="黑体" panose="02010609060101010101" pitchFamily="49" charset="-122"/>
              </a:rPr>
              <a:t>计算流体力学的意义？</a:t>
            </a:r>
          </a:p>
        </p:txBody>
      </p:sp>
      <p:sp>
        <p:nvSpPr>
          <p:cNvPr id="2" name="文本框 1"/>
          <p:cNvSpPr txBox="1"/>
          <p:nvPr/>
        </p:nvSpPr>
        <p:spPr>
          <a:xfrm>
            <a:off x="623392" y="1124744"/>
            <a:ext cx="8136904" cy="4280787"/>
          </a:xfrm>
          <a:prstGeom prst="rect">
            <a:avLst/>
          </a:prstGeom>
          <a:solidFill>
            <a:schemeClr val="tx2">
              <a:lumMod val="20000"/>
              <a:lumOff val="80000"/>
              <a:alpha val="28000"/>
            </a:schemeClr>
          </a:solidFill>
        </p:spPr>
        <p:txBody>
          <a:bodyPr wrap="square">
            <a:spAutoFit/>
          </a:bodyPr>
          <a:lstStyle>
            <a:defPPr>
              <a:defRPr lang="en-US"/>
            </a:defPPr>
            <a:lvl1pPr marL="342900" indent="-342900" algn="just" eaLnBrk="1" hangingPunct="1">
              <a:lnSpc>
                <a:spcPct val="120000"/>
              </a:lnSpc>
              <a:spcBef>
                <a:spcPct val="10000"/>
              </a:spcBef>
              <a:buClr>
                <a:schemeClr val="hlink"/>
              </a:buClr>
              <a:buSzPct val="70000"/>
              <a:buFont typeface="Wingdings" panose="05000000000000000000" pitchFamily="2" charset="2"/>
              <a:buChar char="v"/>
              <a:defRPr sz="4000" b="1">
                <a:solidFill>
                  <a:schemeClr val="accent2">
                    <a:lumMod val="75000"/>
                  </a:schemeClr>
                </a:solidFill>
                <a:latin typeface="黑体" panose="02010609060101010101" pitchFamily="49" charset="-122"/>
                <a:ea typeface="黑体" panose="02010609060101010101" pitchFamily="49" charset="-122"/>
              </a:defRPr>
            </a:lvl1pPr>
          </a:lstStyle>
          <a:p>
            <a:pPr marL="0" indent="0">
              <a:buNone/>
            </a:pPr>
            <a:r>
              <a:rPr lang="en-US" altLang="zh-CN" sz="2400" b="0" dirty="0">
                <a:solidFill>
                  <a:schemeClr val="tx1"/>
                </a:solidFill>
              </a:rPr>
              <a:t>1</a:t>
            </a:r>
            <a:r>
              <a:rPr lang="zh-CN" altLang="en-US" sz="2400" b="0" dirty="0">
                <a:solidFill>
                  <a:schemeClr val="tx1"/>
                </a:solidFill>
              </a:rPr>
              <a:t>、</a:t>
            </a:r>
            <a:r>
              <a:rPr lang="en-US" altLang="zh-CN" sz="2400" b="0" dirty="0">
                <a:solidFill>
                  <a:schemeClr val="tx1"/>
                </a:solidFill>
              </a:rPr>
              <a:t>CFD</a:t>
            </a:r>
            <a:r>
              <a:rPr lang="zh-CN" altLang="en-US" sz="2400" b="0" dirty="0">
                <a:solidFill>
                  <a:schemeClr val="tx1"/>
                </a:solidFill>
              </a:rPr>
              <a:t>是流体力学研究的工具</a:t>
            </a:r>
            <a:endParaRPr lang="en-US" altLang="zh-CN" sz="2400" b="0" dirty="0">
              <a:solidFill>
                <a:schemeClr val="tx1"/>
              </a:solidFill>
            </a:endParaRPr>
          </a:p>
          <a:p>
            <a:pPr marL="447675" indent="-182563"/>
            <a:r>
              <a:rPr lang="zh-CN" altLang="en-US" sz="2400" b="0" dirty="0">
                <a:solidFill>
                  <a:schemeClr val="tx1"/>
                </a:solidFill>
              </a:rPr>
              <a:t>流动现象数学、物理机制的研究，加深机理的认识。</a:t>
            </a:r>
            <a:endParaRPr lang="en-US" altLang="zh-CN" sz="2400" b="0" dirty="0">
              <a:solidFill>
                <a:schemeClr val="tx1"/>
              </a:solidFill>
            </a:endParaRPr>
          </a:p>
          <a:p>
            <a:pPr marL="447675" indent="-182563"/>
            <a:r>
              <a:rPr lang="zh-CN" altLang="en-US" sz="2400" b="0" dirty="0">
                <a:solidFill>
                  <a:schemeClr val="tx1"/>
                </a:solidFill>
              </a:rPr>
              <a:t>对流动具有预测能力。</a:t>
            </a:r>
            <a:endParaRPr lang="en-US" altLang="zh-CN" sz="2400" b="0" dirty="0">
              <a:solidFill>
                <a:schemeClr val="tx1"/>
              </a:solidFill>
            </a:endParaRPr>
          </a:p>
          <a:p>
            <a:pPr marL="447675" indent="-182563"/>
            <a:endParaRPr lang="en-US" altLang="zh-CN" sz="2400" b="0" dirty="0">
              <a:solidFill>
                <a:schemeClr val="tx1"/>
              </a:solidFill>
            </a:endParaRPr>
          </a:p>
          <a:p>
            <a:pPr marL="0" indent="0">
              <a:buNone/>
            </a:pPr>
            <a:r>
              <a:rPr lang="en-US" altLang="zh-CN" sz="2400" b="0" dirty="0">
                <a:solidFill>
                  <a:schemeClr val="tx1"/>
                </a:solidFill>
              </a:rPr>
              <a:t>2</a:t>
            </a:r>
            <a:r>
              <a:rPr lang="zh-CN" altLang="en-US" sz="2400" b="0" dirty="0">
                <a:solidFill>
                  <a:schemeClr val="tx1"/>
                </a:solidFill>
              </a:rPr>
              <a:t>、</a:t>
            </a:r>
            <a:r>
              <a:rPr lang="en-US" altLang="zh-CN" sz="2400" b="0" dirty="0">
                <a:solidFill>
                  <a:schemeClr val="tx1"/>
                </a:solidFill>
              </a:rPr>
              <a:t>CFD</a:t>
            </a:r>
            <a:r>
              <a:rPr lang="zh-CN" altLang="en-US" sz="2400" b="0" dirty="0">
                <a:solidFill>
                  <a:schemeClr val="tx1"/>
                </a:solidFill>
              </a:rPr>
              <a:t>是工程设计和分析的工具</a:t>
            </a:r>
            <a:endParaRPr lang="en-US" altLang="zh-CN" sz="2400" b="0" dirty="0">
              <a:solidFill>
                <a:schemeClr val="tx1"/>
              </a:solidFill>
            </a:endParaRPr>
          </a:p>
          <a:p>
            <a:pPr marL="447675" indent="-182563"/>
            <a:r>
              <a:rPr lang="zh-CN" altLang="en-US" sz="2400" b="0" dirty="0">
                <a:solidFill>
                  <a:schemeClr val="tx1"/>
                </a:solidFill>
              </a:rPr>
              <a:t>在参数设计、机理分析、规律统计等方面发挥作用。</a:t>
            </a:r>
            <a:endParaRPr lang="en-US" altLang="zh-CN" sz="2400" b="0" dirty="0">
              <a:solidFill>
                <a:schemeClr val="tx1"/>
              </a:solidFill>
            </a:endParaRPr>
          </a:p>
          <a:p>
            <a:pPr marL="447675" indent="-182563"/>
            <a:r>
              <a:rPr lang="zh-CN" altLang="en-US" sz="2400" b="0" dirty="0">
                <a:solidFill>
                  <a:schemeClr val="tx1"/>
                </a:solidFill>
              </a:rPr>
              <a:t>应用范围广泛：航空航天、汽车、能源动力、化工、船舶、工业加工等。</a:t>
            </a:r>
            <a:endParaRPr lang="en-US" altLang="zh-CN" sz="2400" b="0" dirty="0">
              <a:solidFill>
                <a:schemeClr val="tx1"/>
              </a:solidFill>
            </a:endParaRPr>
          </a:p>
          <a:p>
            <a:endParaRPr lang="zh-CN" altLang="en-US" sz="2400" b="0" dirty="0">
              <a:solidFill>
                <a:schemeClr val="tx1"/>
              </a:solidFill>
            </a:endParaRPr>
          </a:p>
        </p:txBody>
      </p:sp>
    </p:spTree>
    <p:extLst>
      <p:ext uri="{BB962C8B-B14F-4D97-AF65-F5344CB8AC3E}">
        <p14:creationId xmlns:p14="http://schemas.microsoft.com/office/powerpoint/2010/main" val="1433910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
          <p:cNvSpPr txBox="1">
            <a:spLocks noChangeArrowheads="1"/>
          </p:cNvSpPr>
          <p:nvPr/>
        </p:nvSpPr>
        <p:spPr bwMode="auto">
          <a:xfrm>
            <a:off x="4115778" y="1758295"/>
            <a:ext cx="6228694"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70C0"/>
                </a:solidFill>
                <a:latin typeface="隶书" panose="02010509060101010101" pitchFamily="49" charset="-122"/>
                <a:ea typeface="隶书" panose="02010509060101010101" pitchFamily="49" charset="-122"/>
              </a:rPr>
              <a:t>基础要求： </a:t>
            </a: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流体力学、粘性流体力学等专业课基础</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计算方法等数学基础课</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熟悉一种编程语言：</a:t>
            </a:r>
            <a:r>
              <a:rPr lang="en-US" altLang="zh-CN" sz="2400" dirty="0" err="1">
                <a:latin typeface="隶书" panose="02010509060101010101" pitchFamily="49" charset="-122"/>
                <a:ea typeface="隶书" panose="02010509060101010101" pitchFamily="49" charset="-122"/>
              </a:rPr>
              <a:t>matlab</a:t>
            </a:r>
            <a:r>
              <a:rPr lang="zh-CN" altLang="en-US" sz="2400" dirty="0">
                <a:latin typeface="隶书" panose="02010509060101010101" pitchFamily="49" charset="-122"/>
                <a:ea typeface="隶书" panose="02010509060101010101" pitchFamily="49" charset="-122"/>
              </a:rPr>
              <a:t>，</a:t>
            </a:r>
            <a:r>
              <a:rPr lang="en-US" altLang="zh-CN" sz="2400" dirty="0">
                <a:latin typeface="隶书" panose="02010509060101010101" pitchFamily="49" charset="-122"/>
                <a:ea typeface="隶书" panose="02010509060101010101" pitchFamily="49" charset="-122"/>
              </a:rPr>
              <a:t>C++</a:t>
            </a:r>
            <a:r>
              <a:rPr lang="zh-CN" altLang="en-US" sz="2400" dirty="0">
                <a:latin typeface="隶书" panose="02010509060101010101" pitchFamily="49" charset="-122"/>
                <a:ea typeface="隶书" panose="02010509060101010101" pitchFamily="49" charset="-122"/>
              </a:rPr>
              <a:t>或者</a:t>
            </a:r>
            <a:r>
              <a:rPr lang="en-US" altLang="zh-CN" sz="2400" dirty="0">
                <a:latin typeface="隶书" panose="02010509060101010101" pitchFamily="49" charset="-122"/>
                <a:ea typeface="隶书" panose="02010509060101010101" pitchFamily="49" charset="-122"/>
              </a:rPr>
              <a:t>Fortran</a:t>
            </a:r>
          </a:p>
          <a:p>
            <a:pPr marL="0" lvl="1" indent="0" eaLnBrk="1" hangingPunct="1"/>
            <a:r>
              <a:rPr lang="en-US" altLang="zh-CN" sz="2800" b="1" dirty="0">
                <a:solidFill>
                  <a:srgbClr val="FF0000"/>
                </a:solidFill>
                <a:latin typeface="隶书" panose="02010509060101010101" pitchFamily="49" charset="-122"/>
                <a:ea typeface="隶书" panose="02010509060101010101" pitchFamily="49" charset="-122"/>
              </a:rPr>
              <a:t>    </a:t>
            </a:r>
            <a:endParaRPr lang="en-US" altLang="zh-CN" sz="2400" b="1" dirty="0">
              <a:latin typeface="隶书" panose="02010509060101010101" pitchFamily="49" charset="-122"/>
              <a:ea typeface="隶书" panose="02010509060101010101" pitchFamily="49" charset="-122"/>
            </a:endParaRPr>
          </a:p>
        </p:txBody>
      </p:sp>
      <p:graphicFrame>
        <p:nvGraphicFramePr>
          <p:cNvPr id="13" name="图表 12">
            <a:extLst>
              <a:ext uri="{FF2B5EF4-FFF2-40B4-BE49-F238E27FC236}">
                <a16:creationId xmlns:a16="http://schemas.microsoft.com/office/drawing/2014/main" id="{835434CA-4A4C-410A-BD71-A5D81E9139B5}"/>
              </a:ext>
            </a:extLst>
          </p:cNvPr>
          <p:cNvGraphicFramePr/>
          <p:nvPr>
            <p:extLst>
              <p:ext uri="{D42A27DB-BD31-4B8C-83A1-F6EECF244321}">
                <p14:modId xmlns:p14="http://schemas.microsoft.com/office/powerpoint/2010/main" val="759199054"/>
              </p:ext>
            </p:extLst>
          </p:nvPr>
        </p:nvGraphicFramePr>
        <p:xfrm>
          <a:off x="335360" y="908720"/>
          <a:ext cx="3209590" cy="5832648"/>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a:extLst>
              <a:ext uri="{FF2B5EF4-FFF2-40B4-BE49-F238E27FC236}">
                <a16:creationId xmlns:a16="http://schemas.microsoft.com/office/drawing/2014/main" id="{C7B3250E-B27D-4DD0-BC36-2057408AD5F4}"/>
              </a:ext>
            </a:extLst>
          </p:cNvPr>
          <p:cNvSpPr/>
          <p:nvPr/>
        </p:nvSpPr>
        <p:spPr>
          <a:xfrm>
            <a:off x="2757862" y="4005064"/>
            <a:ext cx="915635" cy="369332"/>
          </a:xfrm>
          <a:prstGeom prst="rect">
            <a:avLst/>
          </a:prstGeom>
        </p:spPr>
        <p:txBody>
          <a:bodyPr wrap="none">
            <a:spAutoFit/>
          </a:bodyPr>
          <a:lstStyle/>
          <a:p>
            <a:r>
              <a:rPr lang="en-US" altLang="zh-CN" dirty="0">
                <a:latin typeface="隶书" panose="02010509060101010101" pitchFamily="49" charset="-122"/>
                <a:ea typeface="隶书" panose="02010509060101010101" pitchFamily="49" charset="-122"/>
              </a:rPr>
              <a:t>36</a:t>
            </a:r>
            <a:r>
              <a:rPr lang="zh-CN" altLang="en-US" dirty="0">
                <a:latin typeface="隶书" panose="02010509060101010101" pitchFamily="49" charset="-122"/>
                <a:ea typeface="隶书" panose="02010509060101010101" pitchFamily="49" charset="-122"/>
              </a:rPr>
              <a:t>学时</a:t>
            </a:r>
            <a:endParaRPr lang="zh-CN" altLang="en-US" dirty="0"/>
          </a:p>
        </p:txBody>
      </p:sp>
      <p:sp>
        <p:nvSpPr>
          <p:cNvPr id="15" name="矩形 14">
            <a:extLst>
              <a:ext uri="{FF2B5EF4-FFF2-40B4-BE49-F238E27FC236}">
                <a16:creationId xmlns:a16="http://schemas.microsoft.com/office/drawing/2014/main" id="{822C633A-A45A-4535-9269-343580BB3FFD}"/>
              </a:ext>
            </a:extLst>
          </p:cNvPr>
          <p:cNvSpPr/>
          <p:nvPr/>
        </p:nvSpPr>
        <p:spPr>
          <a:xfrm>
            <a:off x="2757862" y="1912415"/>
            <a:ext cx="915635" cy="369332"/>
          </a:xfrm>
          <a:prstGeom prst="rect">
            <a:avLst/>
          </a:prstGeom>
        </p:spPr>
        <p:txBody>
          <a:bodyPr wrap="none">
            <a:spAutoFit/>
          </a:bodyPr>
          <a:lstStyle/>
          <a:p>
            <a:r>
              <a:rPr lang="en-US" altLang="zh-CN" dirty="0">
                <a:latin typeface="隶书" panose="02010509060101010101" pitchFamily="49" charset="-122"/>
                <a:ea typeface="隶书" panose="02010509060101010101" pitchFamily="49" charset="-122"/>
              </a:rPr>
              <a:t>28</a:t>
            </a:r>
            <a:r>
              <a:rPr lang="zh-CN" altLang="en-US" dirty="0">
                <a:latin typeface="隶书" panose="02010509060101010101" pitchFamily="49" charset="-122"/>
                <a:ea typeface="隶书" panose="02010509060101010101" pitchFamily="49" charset="-122"/>
              </a:rPr>
              <a:t>学时</a:t>
            </a:r>
            <a:endParaRPr lang="zh-CN" altLang="en-US" dirty="0"/>
          </a:p>
        </p:txBody>
      </p:sp>
    </p:spTree>
    <p:extLst>
      <p:ext uri="{BB962C8B-B14F-4D97-AF65-F5344CB8AC3E}">
        <p14:creationId xmlns:p14="http://schemas.microsoft.com/office/powerpoint/2010/main" val="661717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linds(horizontal)">
                                      <p:cBhvr>
                                        <p:cTn id="7" dur="500"/>
                                        <p:tgtEl>
                                          <p:spTgt spid="58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8" descr="cf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19995" y="2455144"/>
            <a:ext cx="4133911" cy="29523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860394" y="5391481"/>
            <a:ext cx="7704856" cy="79566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lgn="just">
              <a:lnSpc>
                <a:spcPct val="120000"/>
              </a:lnSpc>
              <a:spcBef>
                <a:spcPct val="10000"/>
              </a:spcBef>
              <a:buClr>
                <a:schemeClr val="hlink"/>
              </a:buClr>
              <a:buSzPct val="70000"/>
              <a:buFont typeface="Wingdings" panose="05000000000000000000" pitchFamily="2" charset="2"/>
              <a:buChar char="v"/>
            </a:pPr>
            <a:r>
              <a:rPr lang="zh-CN" altLang="en-US" sz="2000" b="1" dirty="0">
                <a:solidFill>
                  <a:schemeClr val="accent2">
                    <a:lumMod val="75000"/>
                  </a:schemeClr>
                </a:solidFill>
                <a:ea typeface="宋体" panose="02010600030101010101" pitchFamily="2" charset="-122"/>
              </a:rPr>
              <a:t>设计飞机的外形，确定其气动载荷，提高设计效率，减少风洞试验次数，降低设计成本。</a:t>
            </a:r>
          </a:p>
        </p:txBody>
      </p:sp>
      <p:pic>
        <p:nvPicPr>
          <p:cNvPr id="4" name="Picture 13" descr="gg-f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693043" y="476672"/>
            <a:ext cx="2001665"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descr="AUS1-CFD-c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00" y="476672"/>
            <a:ext cx="2882906" cy="1944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3" descr="CFD%20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656834" y="476672"/>
            <a:ext cx="2957680"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0606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ext Box 2"/>
          <p:cNvSpPr txBox="1">
            <a:spLocks noChangeArrowheads="1"/>
          </p:cNvSpPr>
          <p:nvPr/>
        </p:nvSpPr>
        <p:spPr bwMode="auto">
          <a:xfrm>
            <a:off x="747580" y="369335"/>
            <a:ext cx="828198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排水量达</a:t>
            </a:r>
            <a:r>
              <a:rPr lang="en-US" altLang="zh-CN" dirty="0"/>
              <a:t>50</a:t>
            </a:r>
            <a:r>
              <a:rPr lang="zh-CN" altLang="en-US" dirty="0"/>
              <a:t>万吨以上的超大型运输船</a:t>
            </a:r>
          </a:p>
        </p:txBody>
      </p:sp>
      <p:pic>
        <p:nvPicPr>
          <p:cNvPr id="446467" name="Picture 3" descr="15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885" y="945398"/>
            <a:ext cx="2976331" cy="223224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丁_核潜艇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64" y="831000"/>
            <a:ext cx="3524084" cy="237022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891596" y="3315624"/>
            <a:ext cx="7560840"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lgn="r"/>
            <a:r>
              <a:rPr lang="zh-CN" altLang="en-US" dirty="0"/>
              <a:t>航速达</a:t>
            </a:r>
            <a:r>
              <a:rPr lang="en-US" altLang="zh-CN" dirty="0"/>
              <a:t>30</a:t>
            </a:r>
            <a:r>
              <a:rPr lang="zh-CN" altLang="en-US" dirty="0"/>
              <a:t>节，深潜达数百米的核动力潜艇</a:t>
            </a:r>
          </a:p>
        </p:txBody>
      </p:sp>
      <p:pic>
        <p:nvPicPr>
          <p:cNvPr id="6" name="Picture 10" descr="prs25_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8205" y="3783601"/>
            <a:ext cx="2610595" cy="269305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a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616565" y="3744215"/>
            <a:ext cx="3610963" cy="270846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51587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46466"/>
                                        </p:tgtEl>
                                        <p:attrNameLst>
                                          <p:attrName>style.visibility</p:attrName>
                                        </p:attrNameLst>
                                      </p:cBhvr>
                                      <p:to>
                                        <p:strVal val="visible"/>
                                      </p:to>
                                    </p:set>
                                    <p:animEffect transition="in" filter="slide(fromBottom)">
                                      <p:cBhvr>
                                        <p:cTn id="7" dur="500"/>
                                        <p:tgtEl>
                                          <p:spTgt spid="446466"/>
                                        </p:tgtEl>
                                      </p:cBhvr>
                                    </p:animEffect>
                                  </p:childTnLst>
                                </p:cTn>
                              </p:par>
                            </p:childTnLst>
                          </p:cTn>
                        </p:par>
                        <p:par>
                          <p:cTn id="8" fill="hold" nodeType="afterGroup">
                            <p:stCondLst>
                              <p:cond delay="500"/>
                            </p:stCondLst>
                            <p:childTnLst>
                              <p:par>
                                <p:cTn id="9" presetID="16" presetClass="entr" presetSubtype="42" fill="hold" nodeType="afterEffect">
                                  <p:stCondLst>
                                    <p:cond delay="0"/>
                                  </p:stCondLst>
                                  <p:childTnLst>
                                    <p:set>
                                      <p:cBhvr>
                                        <p:cTn id="10" dur="1" fill="hold">
                                          <p:stCondLst>
                                            <p:cond delay="0"/>
                                          </p:stCondLst>
                                        </p:cTn>
                                        <p:tgtEl>
                                          <p:spTgt spid="446467"/>
                                        </p:tgtEl>
                                        <p:attrNameLst>
                                          <p:attrName>style.visibility</p:attrName>
                                        </p:attrNameLst>
                                      </p:cBhvr>
                                      <p:to>
                                        <p:strVal val="visible"/>
                                      </p:to>
                                    </p:set>
                                    <p:animEffect transition="in" filter="barn(outHorizontal)">
                                      <p:cBhvr>
                                        <p:cTn id="11" dur="500"/>
                                        <p:tgtEl>
                                          <p:spTgt spid="446467"/>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nimBg="1" autoUpdateAnimBg="0"/>
      <p:bldP spid="5"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5" name="Text Box 3"/>
          <p:cNvSpPr txBox="1">
            <a:spLocks noChangeArrowheads="1"/>
          </p:cNvSpPr>
          <p:nvPr/>
        </p:nvSpPr>
        <p:spPr bwMode="auto">
          <a:xfrm>
            <a:off x="680211" y="3237558"/>
            <a:ext cx="2173571" cy="82644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全球气象预报</a:t>
            </a:r>
          </a:p>
          <a:p>
            <a:pPr marL="0" indent="0">
              <a:buNone/>
            </a:pPr>
            <a:r>
              <a:rPr lang="zh-CN" altLang="en-US" dirty="0"/>
              <a:t>（卫星云图）</a:t>
            </a:r>
          </a:p>
        </p:txBody>
      </p:sp>
      <p:pic>
        <p:nvPicPr>
          <p:cNvPr id="453636" name="Picture 4" descr="丁_云图"/>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051" y="576676"/>
            <a:ext cx="2584432" cy="259228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丁_污染"/>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009" y="600693"/>
            <a:ext cx="2687486" cy="417646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
          <p:cNvSpPr txBox="1">
            <a:spLocks noChangeArrowheads="1"/>
          </p:cNvSpPr>
          <p:nvPr/>
        </p:nvSpPr>
        <p:spPr bwMode="auto">
          <a:xfrm>
            <a:off x="5996113" y="4969165"/>
            <a:ext cx="2578616"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环境与生态控制</a:t>
            </a:r>
          </a:p>
        </p:txBody>
      </p:sp>
      <p:pic>
        <p:nvPicPr>
          <p:cNvPr id="7" name="Picture 8" descr="speedo_fluent_imag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287688" y="576677"/>
            <a:ext cx="2253877" cy="295232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3575719" y="3636883"/>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体育运动</a:t>
            </a:r>
          </a:p>
        </p:txBody>
      </p:sp>
      <p:pic>
        <p:nvPicPr>
          <p:cNvPr id="9" name="train.wmv">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505060" y="4249084"/>
            <a:ext cx="2640459" cy="216024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p:cNvSpPr txBox="1">
            <a:spLocks noChangeArrowheads="1"/>
          </p:cNvSpPr>
          <p:nvPr/>
        </p:nvSpPr>
        <p:spPr bwMode="auto">
          <a:xfrm>
            <a:off x="3301399" y="5949618"/>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交通运输</a:t>
            </a:r>
          </a:p>
        </p:txBody>
      </p:sp>
    </p:spTree>
    <p:extLst>
      <p:ext uri="{BB962C8B-B14F-4D97-AF65-F5344CB8AC3E}">
        <p14:creationId xmlns:p14="http://schemas.microsoft.com/office/powerpoint/2010/main" val="70068594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53635"/>
                                        </p:tgtEl>
                                        <p:attrNameLst>
                                          <p:attrName>style.visibility</p:attrName>
                                        </p:attrNameLst>
                                      </p:cBhvr>
                                      <p:to>
                                        <p:strVal val="visible"/>
                                      </p:to>
                                    </p:set>
                                    <p:animEffect transition="in" filter="blinds(horizontal)">
                                      <p:cBhvr>
                                        <p:cTn id="7" dur="500"/>
                                        <p:tgtEl>
                                          <p:spTgt spid="453635"/>
                                        </p:tgtEl>
                                      </p:cBhvr>
                                    </p:animEffect>
                                  </p:childTnLst>
                                </p:cTn>
                              </p:par>
                            </p:childTnLst>
                          </p:cTn>
                        </p:par>
                        <p:par>
                          <p:cTn id="8" fill="hold" nodeType="afterGroup">
                            <p:stCondLst>
                              <p:cond delay="500"/>
                            </p:stCondLst>
                            <p:childTnLst>
                              <p:par>
                                <p:cTn id="9" presetID="5" presetClass="entr" presetSubtype="5" fill="hold" nodeType="afterEffect">
                                  <p:stCondLst>
                                    <p:cond delay="0"/>
                                  </p:stCondLst>
                                  <p:childTnLst>
                                    <p:set>
                                      <p:cBhvr>
                                        <p:cTn id="10" dur="1" fill="hold">
                                          <p:stCondLst>
                                            <p:cond delay="0"/>
                                          </p:stCondLst>
                                        </p:cTn>
                                        <p:tgtEl>
                                          <p:spTgt spid="453636"/>
                                        </p:tgtEl>
                                        <p:attrNameLst>
                                          <p:attrName>style.visibility</p:attrName>
                                        </p:attrNameLst>
                                      </p:cBhvr>
                                      <p:to>
                                        <p:strVal val="visible"/>
                                      </p:to>
                                    </p:set>
                                    <p:animEffect transition="in" filter="checkerboard(down)">
                                      <p:cBhvr>
                                        <p:cTn id="11" dur="500"/>
                                        <p:tgtEl>
                                          <p:spTgt spid="45363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lide(fromBottom)">
                                      <p:cBhvr>
                                        <p:cTn id="19" dur="500"/>
                                        <p:tgtEl>
                                          <p:spTgt spid="6"/>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500"/>
                                        <p:tgtEl>
                                          <p:spTgt spid="8"/>
                                        </p:tgtEl>
                                      </p:cBhvr>
                                    </p:animEffect>
                                  </p:childTnLst>
                                </p:cTn>
                              </p:par>
                            </p:childTnLst>
                          </p:cTn>
                        </p:par>
                        <p:par>
                          <p:cTn id="24" fill="hold">
                            <p:stCondLst>
                              <p:cond delay="2500"/>
                            </p:stCondLst>
                            <p:childTnLst>
                              <p:par>
                                <p:cTn id="25" presetID="16" presetClass="entr" presetSubtype="4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Horizontal)">
                                      <p:cBhvr>
                                        <p:cTn id="27" dur="500"/>
                                        <p:tgtEl>
                                          <p:spTgt spid="9"/>
                                        </p:tgtEl>
                                      </p:cBhvr>
                                    </p:animEffect>
                                  </p:childTnLst>
                                </p:cTn>
                              </p:par>
                            </p:childTnLst>
                          </p:cTn>
                        </p:par>
                        <p:par>
                          <p:cTn id="28" fill="hold">
                            <p:stCondLst>
                              <p:cond delay="3000"/>
                            </p:stCondLst>
                            <p:childTnLst>
                              <p:par>
                                <p:cTn id="29" presetID="1" presetClass="mediacall" presetSubtype="0" fill="hold" nodeType="afterEffect">
                                  <p:stCondLst>
                                    <p:cond delay="0"/>
                                  </p:stCondLst>
                                  <p:childTnLst>
                                    <p:cmd type="call" cmd="playFrom(0.0)">
                                      <p:cBhvr>
                                        <p:cTn id="30" dur="1" fill="hold"/>
                                        <p:tgtEl>
                                          <p:spTgt spid="9"/>
                                        </p:tgtEl>
                                      </p:cBhvr>
                                    </p:cmd>
                                  </p:childTnLst>
                                </p:cTn>
                              </p:par>
                            </p:childTnLst>
                          </p:cTn>
                        </p:par>
                        <p:par>
                          <p:cTn id="31" fill="hold">
                            <p:stCondLst>
                              <p:cond delay="3001"/>
                            </p:stCondLst>
                            <p:childTnLst>
                              <p:par>
                                <p:cTn id="32" presetID="1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slide(fromBottom)">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9"/>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9"/>
                                        </p:tgtEl>
                                      </p:cBhvr>
                                    </p:cmd>
                                  </p:childTnLst>
                                </p:cTn>
                              </p:par>
                            </p:childTnLst>
                          </p:cTn>
                        </p:par>
                      </p:childTnLst>
                    </p:cTn>
                  </p:par>
                </p:childTnLst>
              </p:cTn>
              <p:nextCondLst>
                <p:cond evt="onClick" delay="0">
                  <p:tgtEl>
                    <p:spTgt spid="9"/>
                  </p:tgtEl>
                </p:cond>
              </p:nextCondLst>
            </p:seq>
            <p:video>
              <p:cMediaNode>
                <p:cTn id="40"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453635" grpId="0" animBg="1" autoUpdateAnimBg="0"/>
      <p:bldP spid="6" grpId="0" animBg="1" autoUpdateAnimBg="0"/>
      <p:bldP spid="8" grpId="0" animBg="1" autoUpdateAnimBg="0"/>
      <p:bldP spid="1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Text Box 9"/>
          <p:cNvSpPr txBox="1">
            <a:spLocks noChangeArrowheads="1"/>
          </p:cNvSpPr>
          <p:nvPr/>
        </p:nvSpPr>
        <p:spPr bwMode="auto">
          <a:xfrm>
            <a:off x="772681" y="1181548"/>
            <a:ext cx="3912455"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圆柱绕流：卡门涡街</a:t>
            </a:r>
          </a:p>
        </p:txBody>
      </p:sp>
      <p:pic>
        <p:nvPicPr>
          <p:cNvPr id="24580" name="Picture 10" descr="st390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935" y="1757611"/>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ball_pool_09021_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1037531"/>
            <a:ext cx="315035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ly Flight Simulati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5920" y="3773835"/>
            <a:ext cx="325749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538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6313"/>
                                        </p:tgtEl>
                                        <p:attrNameLst>
                                          <p:attrName>style.visibility</p:attrName>
                                        </p:attrNameLst>
                                      </p:cBhvr>
                                      <p:to>
                                        <p:strVal val="visible"/>
                                      </p:to>
                                    </p:set>
                                    <p:animEffect transition="in" filter="slide(fromBottom)">
                                      <p:cBhvr>
                                        <p:cTn id="7"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 descr="fluid1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773" y="332657"/>
            <a:ext cx="4023979" cy="295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marble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439" y="3140373"/>
            <a:ext cx="780862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descr="lo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55840" y="332656"/>
            <a:ext cx="3973382" cy="26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42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75FF010-5461-44A1-AF69-D192C396DAC9}"/>
              </a:ext>
            </a:extLst>
          </p:cNvPr>
          <p:cNvSpPr/>
          <p:nvPr/>
        </p:nvSpPr>
        <p:spPr bwMode="auto">
          <a:xfrm>
            <a:off x="7752184" y="933109"/>
            <a:ext cx="3600400" cy="3792035"/>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9" name="文本框 8">
            <a:extLst>
              <a:ext uri="{FF2B5EF4-FFF2-40B4-BE49-F238E27FC236}">
                <a16:creationId xmlns:a16="http://schemas.microsoft.com/office/drawing/2014/main" id="{1D80456D-C87C-4930-B61F-B312482F8A41}"/>
              </a:ext>
            </a:extLst>
          </p:cNvPr>
          <p:cNvSpPr txBox="1"/>
          <p:nvPr/>
        </p:nvSpPr>
        <p:spPr>
          <a:xfrm>
            <a:off x="8408626" y="4730353"/>
            <a:ext cx="2382774" cy="461665"/>
          </a:xfrm>
          <a:prstGeom prst="rect">
            <a:avLst/>
          </a:prstGeom>
          <a:noFill/>
        </p:spPr>
        <p:txBody>
          <a:bodyPr wrap="square" rtlCol="0">
            <a:spAutoFit/>
          </a:bodyPr>
          <a:lstStyle/>
          <a:p>
            <a:r>
              <a:rPr lang="zh-CN" altLang="en-US" sz="2400" dirty="0">
                <a:solidFill>
                  <a:schemeClr val="accent2">
                    <a:lumMod val="75000"/>
                  </a:schemeClr>
                </a:solidFill>
                <a:ea typeface="隶书" panose="02010509060101010101" pitchFamily="49" charset="-122"/>
                <a:hlinkClick r:id="rId2">
                  <a:extLst>
                    <a:ext uri="{A12FA001-AC4F-418D-AE19-62706E023703}">
                      <ahyp:hlinkClr xmlns:ahyp="http://schemas.microsoft.com/office/drawing/2018/hyperlinkcolor" xmlns="" val="tx"/>
                    </a:ext>
                  </a:extLst>
                </a:hlinkClick>
              </a:rPr>
              <a:t>意见和建议调查</a:t>
            </a:r>
            <a:endParaRPr lang="zh-CN" altLang="en-US" sz="2400" dirty="0">
              <a:solidFill>
                <a:schemeClr val="accent2">
                  <a:lumMod val="75000"/>
                </a:schemeClr>
              </a:solidFill>
              <a:ea typeface="隶书" panose="02010509060101010101" pitchFamily="49" charset="-122"/>
            </a:endParaRPr>
          </a:p>
        </p:txBody>
      </p:sp>
      <p:sp>
        <p:nvSpPr>
          <p:cNvPr id="4" name="文本框 3"/>
          <p:cNvSpPr txBox="1"/>
          <p:nvPr/>
        </p:nvSpPr>
        <p:spPr>
          <a:xfrm>
            <a:off x="1271464" y="3197004"/>
            <a:ext cx="6336704" cy="2677656"/>
          </a:xfrm>
          <a:prstGeom prst="rect">
            <a:avLst/>
          </a:prstGeom>
          <a:noFill/>
        </p:spPr>
        <p:txBody>
          <a:bodyPr wrap="square" rtlCol="0">
            <a:spAutoFit/>
          </a:bodyPr>
          <a:lstStyle/>
          <a:p>
            <a:pPr eaLnBrk="1" hangingPunct="1">
              <a:buClr>
                <a:srgbClr val="C00000"/>
              </a:buClr>
            </a:pPr>
            <a:r>
              <a:rPr lang="zh-CN" altLang="en-US" sz="2400" dirty="0">
                <a:latin typeface="+mn-lt"/>
                <a:ea typeface="黑体" panose="02010609060101010101" pitchFamily="49" charset="-122"/>
              </a:rPr>
              <a:t>绪论</a:t>
            </a:r>
            <a:endParaRPr lang="en-US" altLang="zh-CN" sz="2400" dirty="0">
              <a:latin typeface="+mn-lt"/>
              <a:ea typeface="黑体" panose="02010609060101010101" pitchFamily="49" charset="-122"/>
            </a:endParaRPr>
          </a:p>
          <a:p>
            <a:pPr eaLnBrk="1" hangingPunct="1">
              <a:buClr>
                <a:srgbClr val="C00000"/>
              </a:buClr>
            </a:pPr>
            <a:r>
              <a:rPr lang="zh-CN" altLang="en-US" sz="2400" dirty="0">
                <a:ea typeface="黑体" panose="02010609060101010101" pitchFamily="49" charset="-122"/>
              </a:rPr>
              <a:t>第一章 </a:t>
            </a:r>
            <a:r>
              <a:rPr lang="zh-CN" altLang="en-US" sz="2400" dirty="0">
                <a:latin typeface="+mn-lt"/>
                <a:ea typeface="黑体" panose="02010609060101010101" pitchFamily="49" charset="-122"/>
              </a:rPr>
              <a:t>有限差分方程及其基本性质</a:t>
            </a:r>
            <a:endParaRPr lang="en-US" altLang="zh-CN" sz="2400" dirty="0">
              <a:latin typeface="+mn-lt"/>
              <a:ea typeface="黑体" panose="02010609060101010101" pitchFamily="49" charset="-122"/>
            </a:endParaRPr>
          </a:p>
          <a:p>
            <a:pPr eaLnBrk="1" hangingPunct="1">
              <a:buClr>
                <a:srgbClr val="C00000"/>
              </a:buClr>
            </a:pPr>
            <a:r>
              <a:rPr lang="zh-CN" altLang="en-US" sz="2400" dirty="0">
                <a:ea typeface="黑体" panose="02010609060101010101" pitchFamily="49" charset="-122"/>
              </a:rPr>
              <a:t>第二章 </a:t>
            </a:r>
            <a:r>
              <a:rPr lang="zh-CN" altLang="en-US" sz="2400" dirty="0">
                <a:latin typeface="+mn-lt"/>
                <a:ea typeface="黑体" panose="02010609060101010101" pitchFamily="49" charset="-122"/>
              </a:rPr>
              <a:t>差分格式介绍</a:t>
            </a:r>
            <a:endParaRPr lang="en-US" altLang="zh-CN" sz="2400" dirty="0">
              <a:latin typeface="+mn-lt"/>
              <a:ea typeface="黑体" panose="02010609060101010101" pitchFamily="49" charset="-122"/>
            </a:endParaRPr>
          </a:p>
          <a:p>
            <a:pPr eaLnBrk="1" hangingPunct="1">
              <a:buClr>
                <a:srgbClr val="C00000"/>
              </a:buClr>
            </a:pPr>
            <a:endParaRPr lang="en-US" altLang="zh-CN" sz="2400" dirty="0">
              <a:latin typeface="+mn-lt"/>
              <a:ea typeface="黑体" panose="02010609060101010101" pitchFamily="49" charset="-122"/>
            </a:endParaRPr>
          </a:p>
          <a:p>
            <a:pPr eaLnBrk="1" hangingPunct="1">
              <a:buClr>
                <a:srgbClr val="C00000"/>
              </a:buClr>
            </a:pPr>
            <a:r>
              <a:rPr lang="zh-CN" altLang="en-US" sz="2400" dirty="0">
                <a:ea typeface="黑体" panose="02010609060101010101" pitchFamily="49" charset="-122"/>
              </a:rPr>
              <a:t>第三章 </a:t>
            </a:r>
            <a:r>
              <a:rPr lang="zh-CN" altLang="en-US" sz="2400" dirty="0">
                <a:latin typeface="+mn-lt"/>
                <a:ea typeface="黑体" panose="02010609060101010101" pitchFamily="49" charset="-122"/>
              </a:rPr>
              <a:t>不可压缩势流的差分解法</a:t>
            </a:r>
            <a:endParaRPr lang="en-US" altLang="zh-CN" sz="2400" dirty="0">
              <a:latin typeface="+mn-lt"/>
              <a:ea typeface="黑体" panose="02010609060101010101" pitchFamily="49" charset="-122"/>
            </a:endParaRPr>
          </a:p>
          <a:p>
            <a:pPr eaLnBrk="1" hangingPunct="1">
              <a:buClr>
                <a:srgbClr val="C00000"/>
              </a:buClr>
            </a:pPr>
            <a:r>
              <a:rPr lang="zh-CN" altLang="en-US" sz="2400" dirty="0">
                <a:ea typeface="黑体" panose="02010609060101010101" pitchFamily="49" charset="-122"/>
              </a:rPr>
              <a:t>第四章 </a:t>
            </a:r>
            <a:r>
              <a:rPr lang="zh-CN" altLang="en-US" sz="2400" dirty="0">
                <a:latin typeface="+mn-lt"/>
                <a:ea typeface="黑体" panose="02010609060101010101" pitchFamily="49" charset="-122"/>
              </a:rPr>
              <a:t>不可压缩粘性流动的差分解法</a:t>
            </a:r>
            <a:endParaRPr lang="en-US" altLang="zh-CN" sz="2400" dirty="0">
              <a:latin typeface="+mn-lt"/>
              <a:ea typeface="黑体" panose="02010609060101010101" pitchFamily="49" charset="-122"/>
            </a:endParaRPr>
          </a:p>
          <a:p>
            <a:pPr eaLnBrk="1" hangingPunct="1">
              <a:buClr>
                <a:srgbClr val="C00000"/>
              </a:buClr>
            </a:pPr>
            <a:r>
              <a:rPr lang="zh-CN" altLang="en-US" sz="2400" dirty="0">
                <a:ea typeface="黑体" panose="02010609060101010101" pitchFamily="49" charset="-122"/>
              </a:rPr>
              <a:t>第五章 </a:t>
            </a:r>
            <a:r>
              <a:rPr lang="zh-CN" altLang="en-US" sz="2400" dirty="0">
                <a:latin typeface="+mn-lt"/>
                <a:ea typeface="黑体" panose="02010609060101010101" pitchFamily="49" charset="-122"/>
              </a:rPr>
              <a:t>可压缩流动的差分解法</a:t>
            </a:r>
          </a:p>
        </p:txBody>
      </p:sp>
      <p:sp>
        <p:nvSpPr>
          <p:cNvPr id="6" name="Rectangle 4"/>
          <p:cNvSpPr>
            <a:spLocks noChangeArrowheads="1"/>
          </p:cNvSpPr>
          <p:nvPr/>
        </p:nvSpPr>
        <p:spPr bwMode="auto">
          <a:xfrm>
            <a:off x="767409" y="376489"/>
            <a:ext cx="3614077"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lnSpc>
                <a:spcPct val="70000"/>
              </a:lnSpc>
              <a:spcBef>
                <a:spcPct val="50000"/>
              </a:spcBef>
              <a:buFont typeface="Wingdings" panose="05000000000000000000" pitchFamily="2" charset="2"/>
              <a:buChar char="n"/>
            </a:pPr>
            <a:r>
              <a:rPr kumimoji="1" lang="zh-CN" altLang="en-US" sz="2800" b="1" dirty="0">
                <a:solidFill>
                  <a:srgbClr val="000066"/>
                </a:solidFill>
                <a:latin typeface="宋体" panose="02010600030101010101" pitchFamily="2" charset="-122"/>
                <a:ea typeface="黑体" panose="02010609060101010101" pitchFamily="49" charset="-122"/>
              </a:rPr>
              <a:t>本课程的主要内容</a:t>
            </a:r>
          </a:p>
        </p:txBody>
      </p:sp>
      <p:sp>
        <p:nvSpPr>
          <p:cNvPr id="2" name="矩形标注 1"/>
          <p:cNvSpPr/>
          <p:nvPr/>
        </p:nvSpPr>
        <p:spPr bwMode="auto">
          <a:xfrm rot="10800000">
            <a:off x="1244015" y="3097564"/>
            <a:ext cx="5428048" cy="2808312"/>
          </a:xfrm>
          <a:prstGeom prst="wedgeRectCallout">
            <a:avLst>
              <a:gd name="adj1" fmla="val 16356"/>
              <a:gd name="adj2" fmla="val 64128"/>
            </a:avLst>
          </a:prstGeom>
          <a:noFill/>
          <a:ln w="508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7" name="文本框 6"/>
          <p:cNvSpPr txBox="1"/>
          <p:nvPr/>
        </p:nvSpPr>
        <p:spPr>
          <a:xfrm>
            <a:off x="911425" y="1475153"/>
            <a:ext cx="6481879" cy="830997"/>
          </a:xfrm>
          <a:prstGeom prst="rect">
            <a:avLst/>
          </a:prstGeom>
          <a:noFill/>
        </p:spPr>
        <p:txBody>
          <a:bodyPr wrap="square" rtlCol="0">
            <a:spAutoFit/>
          </a:bodyPr>
          <a:lstStyle/>
          <a:p>
            <a:r>
              <a:rPr lang="en-US" altLang="zh-CN" sz="2400" dirty="0">
                <a:latin typeface="+mn-lt"/>
                <a:ea typeface="黑体" panose="02010609060101010101" pitchFamily="49" charset="-122"/>
              </a:rPr>
              <a:t>CFD</a:t>
            </a:r>
            <a:r>
              <a:rPr lang="zh-CN" altLang="en-US" sz="2400" dirty="0">
                <a:latin typeface="+mn-lt"/>
                <a:ea typeface="黑体" panose="02010609060101010101" pitchFamily="49" charset="-122"/>
              </a:rPr>
              <a:t>的主要数值计算方法包括有限元法、有限体积法、</a:t>
            </a:r>
            <a:r>
              <a:rPr lang="zh-CN" altLang="en-US" sz="2400" b="1" dirty="0">
                <a:solidFill>
                  <a:srgbClr val="FF0000"/>
                </a:solidFill>
                <a:latin typeface="+mn-lt"/>
                <a:ea typeface="黑体" panose="02010609060101010101" pitchFamily="49" charset="-122"/>
              </a:rPr>
              <a:t>有限差分法</a:t>
            </a:r>
            <a:r>
              <a:rPr lang="zh-CN" altLang="en-US" sz="2400" dirty="0">
                <a:latin typeface="+mn-lt"/>
                <a:ea typeface="黑体" panose="02010609060101010101" pitchFamily="49" charset="-122"/>
              </a:rPr>
              <a:t>等。</a:t>
            </a:r>
          </a:p>
        </p:txBody>
      </p:sp>
      <p:pic>
        <p:nvPicPr>
          <p:cNvPr id="5" name="图片 4">
            <a:extLst>
              <a:ext uri="{FF2B5EF4-FFF2-40B4-BE49-F238E27FC236}">
                <a16:creationId xmlns:a16="http://schemas.microsoft.com/office/drawing/2014/main" id="{0BF8CB3A-65BD-4E61-905A-444B4C6B2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25" y="1124744"/>
            <a:ext cx="3384376" cy="3384376"/>
          </a:xfrm>
          <a:prstGeom prst="rect">
            <a:avLst/>
          </a:prstGeom>
        </p:spPr>
      </p:pic>
    </p:spTree>
    <p:extLst>
      <p:ext uri="{BB962C8B-B14F-4D97-AF65-F5344CB8AC3E}">
        <p14:creationId xmlns:p14="http://schemas.microsoft.com/office/powerpoint/2010/main" val="159989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31FAEC2-9B96-40BE-A954-C7FC822C5207}"/>
              </a:ext>
            </a:extLst>
          </p:cNvPr>
          <p:cNvSpPr/>
          <p:nvPr/>
        </p:nvSpPr>
        <p:spPr bwMode="auto">
          <a:xfrm>
            <a:off x="1604120" y="2132856"/>
            <a:ext cx="10180512" cy="2592288"/>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mn-lt"/>
                <a:ea typeface="黑体" panose="02010609060101010101" pitchFamily="49" charset="-122"/>
              </a:rPr>
              <a:t>CFD</a:t>
            </a:r>
            <a:r>
              <a:rPr lang="zh-CN" altLang="en-US" sz="2400" dirty="0">
                <a:latin typeface="+mn-lt"/>
                <a:ea typeface="黑体" panose="02010609060101010101" pitchFamily="49" charset="-122"/>
              </a:rPr>
              <a:t>论文一般结构形式</a:t>
            </a:r>
          </a:p>
        </p:txBody>
      </p:sp>
      <p:sp>
        <p:nvSpPr>
          <p:cNvPr id="4" name="Rectangle 2"/>
          <p:cNvSpPr>
            <a:spLocks noGrp="1" noChangeArrowheads="1"/>
          </p:cNvSpPr>
          <p:nvPr>
            <p:ph type="title"/>
          </p:nvPr>
        </p:nvSpPr>
        <p:spPr>
          <a:xfrm>
            <a:off x="1378968" y="21437"/>
            <a:ext cx="7239000" cy="762000"/>
          </a:xfrm>
        </p:spPr>
        <p:txBody>
          <a:bodyPr/>
          <a:lstStyle/>
          <a:p>
            <a:pPr eaLnBrk="1" hangingPunct="1">
              <a:lnSpc>
                <a:spcPct val="150000"/>
              </a:lnSpc>
              <a:buClr>
                <a:schemeClr val="accent2">
                  <a:lumMod val="50000"/>
                </a:schemeClr>
              </a:buClr>
            </a:pPr>
            <a:r>
              <a:rPr lang="zh-CN" altLang="en-US" dirty="0">
                <a:ea typeface="黑体" panose="02010609060101010101" pitchFamily="49" charset="-122"/>
              </a:rPr>
              <a:t>第二讲 流体力学的方程</a:t>
            </a:r>
            <a:endParaRPr lang="en-US" altLang="zh-CN" dirty="0">
              <a:ea typeface="黑体" panose="02010609060101010101" pitchFamily="49" charset="-122"/>
            </a:endParaRPr>
          </a:p>
        </p:txBody>
      </p:sp>
      <p:pic>
        <p:nvPicPr>
          <p:cNvPr id="6" name="图片 5">
            <a:extLst>
              <a:ext uri="{FF2B5EF4-FFF2-40B4-BE49-F238E27FC236}">
                <a16:creationId xmlns:a16="http://schemas.microsoft.com/office/drawing/2014/main" id="{8AC2326A-7A80-4535-A4CF-0F34EE787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8" y="1124744"/>
            <a:ext cx="1196752" cy="1196752"/>
          </a:xfrm>
          <a:prstGeom prst="rect">
            <a:avLst/>
          </a:prstGeom>
        </p:spPr>
      </p:pic>
      <p:sp>
        <p:nvSpPr>
          <p:cNvPr id="7" name="文本框 6">
            <a:extLst>
              <a:ext uri="{FF2B5EF4-FFF2-40B4-BE49-F238E27FC236}">
                <a16:creationId xmlns:a16="http://schemas.microsoft.com/office/drawing/2014/main" id="{9EEBA806-C69C-4E36-8F20-96FD88E0C527}"/>
              </a:ext>
            </a:extLst>
          </p:cNvPr>
          <p:cNvSpPr txBox="1"/>
          <p:nvPr/>
        </p:nvSpPr>
        <p:spPr>
          <a:xfrm>
            <a:off x="1613784" y="1340768"/>
            <a:ext cx="4493538" cy="461665"/>
          </a:xfrm>
          <a:prstGeom prst="rect">
            <a:avLst/>
          </a:prstGeom>
          <a:noFill/>
        </p:spPr>
        <p:txBody>
          <a:bodyPr wrap="none" rtlCol="0">
            <a:spAutoFit/>
          </a:bodyPr>
          <a:lstStyle/>
          <a:p>
            <a:r>
              <a:rPr lang="zh-CN" altLang="en-US" sz="2400" dirty="0">
                <a:latin typeface="+mn-lt"/>
                <a:ea typeface="黑体" panose="02010609060101010101" pitchFamily="49" charset="-122"/>
              </a:rPr>
              <a:t>科技论文一般由哪几部分组成？</a:t>
            </a:r>
          </a:p>
        </p:txBody>
      </p:sp>
      <p:sp>
        <p:nvSpPr>
          <p:cNvPr id="9" name="箭头: 右 8">
            <a:hlinkClick r:id="rId3" action="ppaction://hlinksldjump"/>
            <a:extLst>
              <a:ext uri="{FF2B5EF4-FFF2-40B4-BE49-F238E27FC236}">
                <a16:creationId xmlns:a16="http://schemas.microsoft.com/office/drawing/2014/main" id="{819EC0F1-AC7F-402A-9F36-455401FE66CA}"/>
              </a:ext>
            </a:extLst>
          </p:cNvPr>
          <p:cNvSpPr/>
          <p:nvPr/>
        </p:nvSpPr>
        <p:spPr bwMode="auto">
          <a:xfrm>
            <a:off x="6116986" y="1340768"/>
            <a:ext cx="419576" cy="484632"/>
          </a:xfrm>
          <a:prstGeom prst="rightArrow">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graphicFrame>
        <p:nvGraphicFramePr>
          <p:cNvPr id="10" name="图示 9">
            <a:extLst>
              <a:ext uri="{FF2B5EF4-FFF2-40B4-BE49-F238E27FC236}">
                <a16:creationId xmlns:a16="http://schemas.microsoft.com/office/drawing/2014/main" id="{9144DE65-B5C7-4521-978B-D56CA34C6BF6}"/>
              </a:ext>
            </a:extLst>
          </p:cNvPr>
          <p:cNvGraphicFramePr/>
          <p:nvPr>
            <p:extLst>
              <p:ext uri="{D42A27DB-BD31-4B8C-83A1-F6EECF244321}">
                <p14:modId xmlns:p14="http://schemas.microsoft.com/office/powerpoint/2010/main" val="3497182513"/>
              </p:ext>
            </p:extLst>
          </p:nvPr>
        </p:nvGraphicFramePr>
        <p:xfrm>
          <a:off x="1604120" y="4553745"/>
          <a:ext cx="6296248" cy="2304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图示 10">
            <a:extLst>
              <a:ext uri="{FF2B5EF4-FFF2-40B4-BE49-F238E27FC236}">
                <a16:creationId xmlns:a16="http://schemas.microsoft.com/office/drawing/2014/main" id="{ADE33146-2C70-4E3F-A1B3-E064CFE82BB2}"/>
              </a:ext>
            </a:extLst>
          </p:cNvPr>
          <p:cNvGraphicFramePr/>
          <p:nvPr>
            <p:extLst>
              <p:ext uri="{D42A27DB-BD31-4B8C-83A1-F6EECF244321}">
                <p14:modId xmlns:p14="http://schemas.microsoft.com/office/powerpoint/2010/main" val="1670232161"/>
              </p:ext>
            </p:extLst>
          </p:nvPr>
        </p:nvGraphicFramePr>
        <p:xfrm>
          <a:off x="1847528" y="2666612"/>
          <a:ext cx="9677514" cy="20882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90815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0" grpId="0">
        <p:bldAsOne/>
      </p:bldGraphic>
      <p:bldGraphic spid="11"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E8C6D2E1-BA82-4A54-BCEE-64F8BA168F48}"/>
              </a:ext>
            </a:extLst>
          </p:cNvPr>
          <p:cNvGraphicFramePr/>
          <p:nvPr>
            <p:extLst>
              <p:ext uri="{D42A27DB-BD31-4B8C-83A1-F6EECF244321}">
                <p14:modId xmlns:p14="http://schemas.microsoft.com/office/powerpoint/2010/main" val="1961433909"/>
              </p:ext>
            </p:extLst>
          </p:nvPr>
        </p:nvGraphicFramePr>
        <p:xfrm>
          <a:off x="1055440" y="1052736"/>
          <a:ext cx="828092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a:extLst>
              <a:ext uri="{FF2B5EF4-FFF2-40B4-BE49-F238E27FC236}">
                <a16:creationId xmlns:a16="http://schemas.microsoft.com/office/drawing/2014/main" id="{CDD0666D-5A20-48F5-AD60-8A4A60286FF9}"/>
              </a:ext>
            </a:extLst>
          </p:cNvPr>
          <p:cNvSpPr/>
          <p:nvPr/>
        </p:nvSpPr>
        <p:spPr bwMode="auto">
          <a:xfrm>
            <a:off x="2855640" y="3225547"/>
            <a:ext cx="1152128" cy="864096"/>
          </a:xfrm>
          <a:prstGeom prst="rect">
            <a:avLst/>
          </a:prstGeom>
          <a:solidFill>
            <a:srgbClr val="5088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3200" dirty="0">
                <a:latin typeface="黑体" panose="02010609060101010101" pitchFamily="49" charset="-122"/>
                <a:ea typeface="黑体" panose="02010609060101010101" pitchFamily="49" charset="-122"/>
              </a:rPr>
              <a:t>基本方程</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503610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71A17-CBF4-4915-8B58-4A8C55902775}"/>
              </a:ext>
            </a:extLst>
          </p:cNvPr>
          <p:cNvSpPr txBox="1"/>
          <p:nvPr/>
        </p:nvSpPr>
        <p:spPr>
          <a:xfrm>
            <a:off x="1308312" y="976167"/>
            <a:ext cx="10044271" cy="919867"/>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t>流体的运动满足质量守恒、动量守恒和能量守恒的规律。在牛顿流体范围内，可以用下列方程描述</a:t>
            </a:r>
            <a:endParaRPr lang="en-US" altLang="zh-CN" b="0" dirty="0"/>
          </a:p>
        </p:txBody>
      </p:sp>
      <p:sp>
        <p:nvSpPr>
          <p:cNvPr id="6" name="矩形 5">
            <a:extLst>
              <a:ext uri="{FF2B5EF4-FFF2-40B4-BE49-F238E27FC236}">
                <a16:creationId xmlns:a16="http://schemas.microsoft.com/office/drawing/2014/main" id="{C6658C55-8368-4EBE-97F6-9143D047C6AD}"/>
              </a:ext>
            </a:extLst>
          </p:cNvPr>
          <p:cNvSpPr/>
          <p:nvPr/>
        </p:nvSpPr>
        <p:spPr>
          <a:xfrm>
            <a:off x="1320414" y="3216022"/>
            <a:ext cx="2213656" cy="2397195"/>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连续性方程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动量方程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能量方程</a:t>
            </a:r>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14909"/>
            <a:ext cx="7239000" cy="762000"/>
          </a:xfrm>
        </p:spPr>
        <p:txBody>
          <a:bodyPr/>
          <a:lstStyle/>
          <a:p>
            <a:pPr marL="457200" lvl="1" indent="-457200" algn="just" eaLnBrk="1" hangingPunct="1">
              <a:lnSpc>
                <a:spcPct val="120000"/>
              </a:lnSpc>
              <a:spcBef>
                <a:spcPct val="10000"/>
              </a:spcBef>
              <a:buClr>
                <a:schemeClr val="accent2">
                  <a:lumMod val="50000"/>
                </a:schemeClr>
              </a:buClr>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流体力学的基本方程</a:t>
            </a:r>
            <a:endParaRPr lang="en-US" altLang="zh-CN" sz="2800" kern="1200" dirty="0">
              <a:latin typeface="黑体" panose="02010609060101010101" pitchFamily="49" charset="-122"/>
              <a:ea typeface="黑体" panose="02010609060101010101" pitchFamily="49" charset="-122"/>
              <a:cs typeface="+mn-cs"/>
            </a:endParaRPr>
          </a:p>
        </p:txBody>
      </p:sp>
      <p:sp>
        <p:nvSpPr>
          <p:cNvPr id="8" name="Rectangle 3">
            <a:extLst>
              <a:ext uri="{FF2B5EF4-FFF2-40B4-BE49-F238E27FC236}">
                <a16:creationId xmlns:a16="http://schemas.microsoft.com/office/drawing/2014/main" id="{A5661A70-C7DF-4802-B66A-5FDEBF55D46E}"/>
              </a:ext>
            </a:extLst>
          </p:cNvPr>
          <p:cNvSpPr>
            <a:spLocks noChangeArrowheads="1"/>
          </p:cNvSpPr>
          <p:nvPr/>
        </p:nvSpPr>
        <p:spPr bwMode="auto">
          <a:xfrm>
            <a:off x="1308312" y="2634614"/>
            <a:ext cx="4104457" cy="476669"/>
          </a:xfrm>
          <a:prstGeom prst="rect">
            <a:avLst/>
          </a:prstGeom>
          <a:noFill/>
        </p:spPr>
        <p:txBody>
          <a:bodyPr wrap="squar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可压缩粘性流动</a:t>
            </a:r>
            <a:r>
              <a:rPr lang="en-US" altLang="zh-CN" sz="2400" dirty="0">
                <a:solidFill>
                  <a:schemeClr val="accent2">
                    <a:lumMod val="50000"/>
                  </a:schemeClr>
                </a:solidFill>
                <a:latin typeface="黑体" panose="02010609060101010101" pitchFamily="49" charset="-122"/>
                <a:ea typeface="黑体" panose="02010609060101010101" pitchFamily="49" charset="-122"/>
              </a:rPr>
              <a:t>NS</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p:graphicFrame>
        <p:nvGraphicFramePr>
          <p:cNvPr id="9" name="Object 4">
            <a:extLst>
              <a:ext uri="{FF2B5EF4-FFF2-40B4-BE49-F238E27FC236}">
                <a16:creationId xmlns:a16="http://schemas.microsoft.com/office/drawing/2014/main" id="{88BACAED-4DC3-4BD9-B5CD-FE97F38EEDA8}"/>
              </a:ext>
            </a:extLst>
          </p:cNvPr>
          <p:cNvGraphicFramePr>
            <a:graphicFrameLocks noChangeAspect="1"/>
          </p:cNvGraphicFramePr>
          <p:nvPr>
            <p:extLst>
              <p:ext uri="{D42A27DB-BD31-4B8C-83A1-F6EECF244321}">
                <p14:modId xmlns:p14="http://schemas.microsoft.com/office/powerpoint/2010/main" val="2638525878"/>
              </p:ext>
            </p:extLst>
          </p:nvPr>
        </p:nvGraphicFramePr>
        <p:xfrm>
          <a:off x="3590931" y="3111283"/>
          <a:ext cx="8069263" cy="2606675"/>
        </p:xfrm>
        <a:graphic>
          <a:graphicData uri="http://schemas.openxmlformats.org/presentationml/2006/ole">
            <mc:AlternateContent xmlns:mc="http://schemas.openxmlformats.org/markup-compatibility/2006">
              <mc:Choice xmlns:v="urn:schemas-microsoft-com:vml" Requires="v">
                <p:oleObj spid="_x0000_s22547" name="公式" r:id="rId3" imgW="4076576" imgH="1314360" progId="Equation.3">
                  <p:embed/>
                </p:oleObj>
              </mc:Choice>
              <mc:Fallback>
                <p:oleObj name="公式" r:id="rId3" imgW="4076576" imgH="1314360" progId="Equation.3">
                  <p:embed/>
                  <p:pic>
                    <p:nvPicPr>
                      <p:cNvPr id="471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931" y="3111283"/>
                        <a:ext cx="8069263" cy="260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2">
            <a:extLst>
              <a:ext uri="{FF2B5EF4-FFF2-40B4-BE49-F238E27FC236}">
                <a16:creationId xmlns:a16="http://schemas.microsoft.com/office/drawing/2014/main" id="{E54669C8-D40A-4B0E-937D-DBE543E03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272" y="1687403"/>
            <a:ext cx="2410747" cy="169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20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5B3EEFF-E56C-4835-B843-9D7D33905FDA}"/>
              </a:ext>
            </a:extLst>
          </p:cNvPr>
          <p:cNvSpPr>
            <a:spLocks noGrp="1" noChangeArrowheads="1"/>
          </p:cNvSpPr>
          <p:nvPr>
            <p:ph type="title"/>
          </p:nvPr>
        </p:nvSpPr>
        <p:spPr>
          <a:xfrm>
            <a:off x="1055440" y="14909"/>
            <a:ext cx="7239000" cy="762000"/>
          </a:xfrm>
        </p:spPr>
        <p:txBody>
          <a:bodyPr/>
          <a:lstStyle/>
          <a:p>
            <a:pPr marL="457200" lvl="1" indent="-457200" algn="just">
              <a:lnSpc>
                <a:spcPct val="120000"/>
              </a:lnSpc>
              <a:spcBef>
                <a:spcPct val="10000"/>
              </a:spcBef>
              <a:buClr>
                <a:schemeClr val="accent2">
                  <a:lumMod val="50000"/>
                </a:schemeClr>
              </a:buClr>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流体力学的方程简化</a:t>
            </a:r>
            <a:endParaRPr lang="en-US" altLang="zh-CN" sz="2800" kern="1200" dirty="0">
              <a:latin typeface="黑体" panose="02010609060101010101" pitchFamily="49" charset="-122"/>
              <a:ea typeface="黑体" panose="02010609060101010101" pitchFamily="49" charset="-122"/>
              <a:cs typeface="+mn-cs"/>
            </a:endParaRPr>
          </a:p>
        </p:txBody>
      </p:sp>
      <p:graphicFrame>
        <p:nvGraphicFramePr>
          <p:cNvPr id="9" name="Object 4">
            <a:extLst>
              <a:ext uri="{FF2B5EF4-FFF2-40B4-BE49-F238E27FC236}">
                <a16:creationId xmlns:a16="http://schemas.microsoft.com/office/drawing/2014/main" id="{C9D08875-C153-4812-AFC4-B93B1638CBCF}"/>
              </a:ext>
            </a:extLst>
          </p:cNvPr>
          <p:cNvGraphicFramePr>
            <a:graphicFrameLocks noChangeAspect="1"/>
          </p:cNvGraphicFramePr>
          <p:nvPr>
            <p:extLst>
              <p:ext uri="{D42A27DB-BD31-4B8C-83A1-F6EECF244321}">
                <p14:modId xmlns:p14="http://schemas.microsoft.com/office/powerpoint/2010/main" val="2311032400"/>
              </p:ext>
            </p:extLst>
          </p:nvPr>
        </p:nvGraphicFramePr>
        <p:xfrm>
          <a:off x="762200" y="982747"/>
          <a:ext cx="8069263" cy="2606675"/>
        </p:xfrm>
        <a:graphic>
          <a:graphicData uri="http://schemas.openxmlformats.org/presentationml/2006/ole">
            <mc:AlternateContent xmlns:mc="http://schemas.openxmlformats.org/markup-compatibility/2006">
              <mc:Choice xmlns:v="urn:schemas-microsoft-com:vml" Requires="v">
                <p:oleObj spid="_x0000_s23588" name="公式" r:id="rId3" imgW="4076576" imgH="1314360" progId="Equation.3">
                  <p:embed/>
                </p:oleObj>
              </mc:Choice>
              <mc:Fallback>
                <p:oleObj name="公式" r:id="rId3" imgW="4076576" imgH="131436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200" y="982747"/>
                        <a:ext cx="8069263" cy="260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a:extLst>
              <a:ext uri="{FF2B5EF4-FFF2-40B4-BE49-F238E27FC236}">
                <a16:creationId xmlns:a16="http://schemas.microsoft.com/office/drawing/2014/main" id="{EF84E614-C52A-46BA-8E45-1D757DACF315}"/>
              </a:ext>
            </a:extLst>
          </p:cNvPr>
          <p:cNvSpPr>
            <a:spLocks noGrp="1" noChangeArrowheads="1"/>
          </p:cNvSpPr>
          <p:nvPr>
            <p:ph type="body" sz="half" idx="1"/>
          </p:nvPr>
        </p:nvSpPr>
        <p:spPr>
          <a:xfrm>
            <a:off x="437357" y="3616822"/>
            <a:ext cx="3057699" cy="476669"/>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square">
            <a:spAutoFit/>
          </a:body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可压缩无粘流动</a:t>
            </a:r>
          </a:p>
        </p:txBody>
      </p:sp>
      <p:graphicFrame>
        <p:nvGraphicFramePr>
          <p:cNvPr id="11" name="Object 3">
            <a:extLst>
              <a:ext uri="{FF2B5EF4-FFF2-40B4-BE49-F238E27FC236}">
                <a16:creationId xmlns:a16="http://schemas.microsoft.com/office/drawing/2014/main" id="{8772FD94-EE93-49C3-9BF3-CA3B20E249B9}"/>
              </a:ext>
            </a:extLst>
          </p:cNvPr>
          <p:cNvGraphicFramePr>
            <a:graphicFrameLocks noGrp="1" noChangeAspect="1"/>
          </p:cNvGraphicFramePr>
          <p:nvPr>
            <p:ph sz="half" idx="2"/>
            <p:extLst>
              <p:ext uri="{D42A27DB-BD31-4B8C-83A1-F6EECF244321}">
                <p14:modId xmlns:p14="http://schemas.microsoft.com/office/powerpoint/2010/main" val="4294564491"/>
              </p:ext>
            </p:extLst>
          </p:nvPr>
        </p:nvGraphicFramePr>
        <p:xfrm>
          <a:off x="2558951" y="4152353"/>
          <a:ext cx="3041650" cy="2484437"/>
        </p:xfrm>
        <a:graphic>
          <a:graphicData uri="http://schemas.openxmlformats.org/presentationml/2006/ole">
            <mc:AlternateContent xmlns:mc="http://schemas.openxmlformats.org/markup-compatibility/2006">
              <mc:Choice xmlns:v="urn:schemas-microsoft-com:vml" Requires="v">
                <p:oleObj spid="_x0000_s23589" name="公式" r:id="rId5" imgW="1514365" imgH="1238220" progId="Equation.3">
                  <p:embed/>
                </p:oleObj>
              </mc:Choice>
              <mc:Fallback>
                <p:oleObj name="公式" r:id="rId5" imgW="1514365" imgH="1238220" progId="Equation.3">
                  <p:embed/>
                  <p:pic>
                    <p:nvPicPr>
                      <p:cNvPr id="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951" y="4152353"/>
                        <a:ext cx="3041650" cy="248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直接连接符 11">
            <a:extLst>
              <a:ext uri="{FF2B5EF4-FFF2-40B4-BE49-F238E27FC236}">
                <a16:creationId xmlns:a16="http://schemas.microsoft.com/office/drawing/2014/main" id="{08908811-AA6A-4553-9519-837291AA4997}"/>
              </a:ext>
            </a:extLst>
          </p:cNvPr>
          <p:cNvCxnSpPr/>
          <p:nvPr/>
        </p:nvCxnSpPr>
        <p:spPr bwMode="auto">
          <a:xfrm>
            <a:off x="3642487" y="2282107"/>
            <a:ext cx="3092928" cy="3976"/>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3C35D0E8-CDB5-47BD-A484-0E6B9586D4F5}"/>
              </a:ext>
            </a:extLst>
          </p:cNvPr>
          <p:cNvCxnSpPr/>
          <p:nvPr/>
        </p:nvCxnSpPr>
        <p:spPr bwMode="auto">
          <a:xfrm>
            <a:off x="3927103" y="3092499"/>
            <a:ext cx="4824536"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2333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8C3FF4-6BD3-4E26-B6EF-22BB284FF27A}"/>
              </a:ext>
            </a:extLst>
          </p:cNvPr>
          <p:cNvGraphicFramePr/>
          <p:nvPr>
            <p:extLst>
              <p:ext uri="{D42A27DB-BD31-4B8C-83A1-F6EECF244321}">
                <p14:modId xmlns:p14="http://schemas.microsoft.com/office/powerpoint/2010/main" val="3516096015"/>
              </p:ext>
            </p:extLst>
          </p:nvPr>
        </p:nvGraphicFramePr>
        <p:xfrm>
          <a:off x="1775520" y="1196752"/>
          <a:ext cx="6263704" cy="4752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367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ChangeArrowheads="1"/>
          </p:cNvSpPr>
          <p:nvPr/>
        </p:nvSpPr>
        <p:spPr bwMode="auto">
          <a:xfrm>
            <a:off x="478549" y="3881514"/>
            <a:ext cx="3025155"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不可压粘性流动</a:t>
            </a:r>
          </a:p>
        </p:txBody>
      </p:sp>
      <p:graphicFrame>
        <p:nvGraphicFramePr>
          <p:cNvPr id="48133" name="Object 5"/>
          <p:cNvGraphicFramePr>
            <a:graphicFrameLocks noChangeAspect="1"/>
          </p:cNvGraphicFramePr>
          <p:nvPr>
            <p:extLst>
              <p:ext uri="{D42A27DB-BD31-4B8C-83A1-F6EECF244321}">
                <p14:modId xmlns:p14="http://schemas.microsoft.com/office/powerpoint/2010/main" val="2829685392"/>
              </p:ext>
            </p:extLst>
          </p:nvPr>
        </p:nvGraphicFramePr>
        <p:xfrm>
          <a:off x="2495591" y="4519787"/>
          <a:ext cx="3435350" cy="1679575"/>
        </p:xfrm>
        <a:graphic>
          <a:graphicData uri="http://schemas.openxmlformats.org/presentationml/2006/ole">
            <mc:AlternateContent xmlns:mc="http://schemas.openxmlformats.org/markup-compatibility/2006">
              <mc:Choice xmlns:v="urn:schemas-microsoft-com:vml" Requires="v">
                <p:oleObj spid="_x0000_s3164" name="公式" r:id="rId3" imgW="1705079" imgH="828630" progId="Equation.3">
                  <p:embed/>
                </p:oleObj>
              </mc:Choice>
              <mc:Fallback>
                <p:oleObj name="公式" r:id="rId3" imgW="1705079" imgH="828630" progId="Equation.3">
                  <p:embed/>
                  <p:pic>
                    <p:nvPicPr>
                      <p:cNvPr id="4813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91" y="4519787"/>
                        <a:ext cx="3435350"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2765380460"/>
              </p:ext>
            </p:extLst>
          </p:nvPr>
        </p:nvGraphicFramePr>
        <p:xfrm>
          <a:off x="767408" y="1063403"/>
          <a:ext cx="8069263" cy="2606675"/>
        </p:xfrm>
        <a:graphic>
          <a:graphicData uri="http://schemas.openxmlformats.org/presentationml/2006/ole">
            <mc:AlternateContent xmlns:mc="http://schemas.openxmlformats.org/markup-compatibility/2006">
              <mc:Choice xmlns:v="urn:schemas-microsoft-com:vml" Requires="v">
                <p:oleObj spid="_x0000_s3165" name="公式" r:id="rId5" imgW="4076576" imgH="1314360" progId="Equation.3">
                  <p:embed/>
                </p:oleObj>
              </mc:Choice>
              <mc:Fallback>
                <p:oleObj name="公式" r:id="rId5" imgW="4076576" imgH="131436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08" y="1063403"/>
                        <a:ext cx="8069263" cy="260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 name="直接连接符 8"/>
          <p:cNvCxnSpPr/>
          <p:nvPr/>
        </p:nvCxnSpPr>
        <p:spPr bwMode="auto">
          <a:xfrm>
            <a:off x="949128" y="3223642"/>
            <a:ext cx="7887543"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3647719" y="2366739"/>
            <a:ext cx="2283222"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949127" y="1495450"/>
            <a:ext cx="504048"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466468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sz="half" idx="1"/>
          </p:nvPr>
        </p:nvSpPr>
        <p:spPr>
          <a:xfrm>
            <a:off x="877120" y="3849840"/>
            <a:ext cx="3599631" cy="47666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1" indent="-342900" algn="just">
              <a:lnSpc>
                <a:spcPct val="120000"/>
              </a:lnSpc>
              <a:spcBef>
                <a:spcPct val="10000"/>
              </a:spcBef>
              <a:buClr>
                <a:schemeClr val="hlink"/>
              </a:buClr>
              <a:buSzPct val="70000"/>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不可压无粘性流动</a:t>
            </a:r>
          </a:p>
        </p:txBody>
      </p:sp>
      <p:graphicFrame>
        <p:nvGraphicFramePr>
          <p:cNvPr id="49155" name="Object 3"/>
          <p:cNvGraphicFramePr>
            <a:graphicFrameLocks noGrp="1" noChangeAspect="1"/>
          </p:cNvGraphicFramePr>
          <p:nvPr>
            <p:ph sz="half" idx="2"/>
            <p:extLst>
              <p:ext uri="{D42A27DB-BD31-4B8C-83A1-F6EECF244321}">
                <p14:modId xmlns:p14="http://schemas.microsoft.com/office/powerpoint/2010/main" val="4140001221"/>
              </p:ext>
            </p:extLst>
          </p:nvPr>
        </p:nvGraphicFramePr>
        <p:xfrm>
          <a:off x="1271456" y="4512833"/>
          <a:ext cx="2681287" cy="1668462"/>
        </p:xfrm>
        <a:graphic>
          <a:graphicData uri="http://schemas.openxmlformats.org/presentationml/2006/ole">
            <mc:AlternateContent xmlns:mc="http://schemas.openxmlformats.org/markup-compatibility/2006">
              <mc:Choice xmlns:v="urn:schemas-microsoft-com:vml" Requires="v">
                <p:oleObj spid="_x0000_s4188" name="公式" r:id="rId3" imgW="1333376" imgH="828630" progId="Equation.3">
                  <p:embed/>
                </p:oleObj>
              </mc:Choice>
              <mc:Fallback>
                <p:oleObj name="公式" r:id="rId3" imgW="1333376" imgH="828630" progId="Equation.3">
                  <p:embed/>
                  <p:pic>
                    <p:nvPicPr>
                      <p:cNvPr id="491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56" y="4512833"/>
                        <a:ext cx="2681287"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4"/>
          <p:cNvGraphicFramePr>
            <a:graphicFrameLocks noChangeAspect="1"/>
          </p:cNvGraphicFramePr>
          <p:nvPr>
            <p:extLst>
              <p:ext uri="{D42A27DB-BD31-4B8C-83A1-F6EECF244321}">
                <p14:modId xmlns:p14="http://schemas.microsoft.com/office/powerpoint/2010/main" val="1234244776"/>
              </p:ext>
            </p:extLst>
          </p:nvPr>
        </p:nvGraphicFramePr>
        <p:xfrm>
          <a:off x="695400" y="1052737"/>
          <a:ext cx="8069263" cy="2606675"/>
        </p:xfrm>
        <a:graphic>
          <a:graphicData uri="http://schemas.openxmlformats.org/presentationml/2006/ole">
            <mc:AlternateContent xmlns:mc="http://schemas.openxmlformats.org/markup-compatibility/2006">
              <mc:Choice xmlns:v="urn:schemas-microsoft-com:vml" Requires="v">
                <p:oleObj spid="_x0000_s4189" name="公式" r:id="rId5" imgW="4076576" imgH="1314360" progId="Equation.3">
                  <p:embed/>
                </p:oleObj>
              </mc:Choice>
              <mc:Fallback>
                <p:oleObj name="公式" r:id="rId5" imgW="4076576" imgH="1314360" progId="Equation.3">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400" y="1052737"/>
                        <a:ext cx="8069263" cy="2606675"/>
                      </a:xfrm>
                      <a:prstGeom prst="rect">
                        <a:avLst/>
                      </a:prstGeom>
                      <a:noFill/>
                      <a:ln>
                        <a:noFill/>
                      </a:ln>
                      <a:effectLst/>
                    </p:spPr>
                  </p:pic>
                </p:oleObj>
              </mc:Fallback>
            </mc:AlternateContent>
          </a:graphicData>
        </a:graphic>
      </p:graphicFrame>
      <p:cxnSp>
        <p:nvCxnSpPr>
          <p:cNvPr id="5" name="直接连接符 4"/>
          <p:cNvCxnSpPr/>
          <p:nvPr/>
        </p:nvCxnSpPr>
        <p:spPr bwMode="auto">
          <a:xfrm>
            <a:off x="877120" y="3212976"/>
            <a:ext cx="7887543"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3575711" y="2356073"/>
            <a:ext cx="2952328"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a:off x="877119" y="1484784"/>
            <a:ext cx="504048" cy="0"/>
          </a:xfrm>
          <a:prstGeom prst="line">
            <a:avLst/>
          </a:prstGeom>
          <a:solidFill>
            <a:schemeClr val="accent1"/>
          </a:solidFill>
          <a:ln w="508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p:cNvSpPr txBox="1"/>
          <p:nvPr/>
        </p:nvSpPr>
        <p:spPr>
          <a:xfrm>
            <a:off x="4193181" y="5085455"/>
            <a:ext cx="1902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spcBef>
                <a:spcPct val="20000"/>
              </a:spcBef>
              <a:buClr>
                <a:schemeClr val="hlink"/>
              </a:buClr>
              <a:buFont typeface="Wingdings" panose="05000000000000000000" pitchFamily="2" charset="2"/>
              <a:buChar char="v"/>
              <a:defRPr sz="2800" b="1">
                <a:latin typeface="+mn-lt"/>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marL="0" indent="0">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存在势函数</a:t>
            </a:r>
          </a:p>
        </p:txBody>
      </p:sp>
      <mc:AlternateContent xmlns:mc="http://schemas.openxmlformats.org/markup-compatibility/2006" xmlns:a14="http://schemas.microsoft.com/office/drawing/2010/main">
        <mc:Choice Requires="a14">
          <p:sp>
            <p:nvSpPr>
              <p:cNvPr id="10" name="文本框 9"/>
              <p:cNvSpPr txBox="1"/>
              <p:nvPr/>
            </p:nvSpPr>
            <p:spPr>
              <a:xfrm>
                <a:off x="6023983" y="5005240"/>
                <a:ext cx="2088232" cy="622093"/>
              </a:xfrm>
              <a:prstGeom prst="rect">
                <a:avLst/>
              </a:prstGeom>
              <a:noFill/>
            </p:spPr>
            <p:txBody>
              <a:bodyPr wrap="square" lIns="0" tIns="0" rIns="0" bIns="0" rtlCol="0">
                <a:spAutoFit/>
              </a:bodyPr>
              <a:lstStyle/>
              <a:p>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x</m:t>
                            </m:r>
                          </m:e>
                          <m:sup>
                            <m:r>
                              <a:rPr lang="en-US" altLang="zh-CN" sz="2400" i="1">
                                <a:solidFill>
                                  <a:srgbClr val="C00000"/>
                                </a:solidFill>
                                <a:latin typeface="Cambria Math" panose="02040503050406030204" pitchFamily="18" charset="0"/>
                              </a:rPr>
                              <m:t>2</m:t>
                            </m:r>
                          </m:sup>
                        </m:sSup>
                      </m:den>
                    </m:f>
                  </m:oMath>
                </a14:m>
                <a:r>
                  <a:rPr lang="en-US" altLang="zh-CN" sz="2400" dirty="0">
                    <a:solidFill>
                      <a:srgbClr val="C00000"/>
                    </a:solidFill>
                  </a:rPr>
                  <a:t>+</a:t>
                </a:r>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y</m:t>
                            </m:r>
                          </m:e>
                          <m:sup>
                            <m:r>
                              <a:rPr lang="en-US" altLang="zh-CN" sz="2400" i="1">
                                <a:solidFill>
                                  <a:srgbClr val="C00000"/>
                                </a:solidFill>
                                <a:latin typeface="Cambria Math" panose="02040503050406030204" pitchFamily="18" charset="0"/>
                              </a:rPr>
                              <m:t>2</m:t>
                            </m:r>
                          </m:sup>
                        </m:sSup>
                      </m:den>
                    </m:f>
                    <m:r>
                      <a:rPr lang="en-US" altLang="zh-CN" sz="2400" i="1">
                        <a:solidFill>
                          <a:srgbClr val="C00000"/>
                        </a:solidFill>
                        <a:latin typeface="Cambria Math" panose="02040503050406030204" pitchFamily="18" charset="0"/>
                      </a:rPr>
                      <m:t>=</m:t>
                    </m:r>
                  </m:oMath>
                </a14:m>
                <a:r>
                  <a:rPr lang="en-US" altLang="zh-CN" sz="2400" dirty="0">
                    <a:solidFill>
                      <a:srgbClr val="C00000"/>
                    </a:solidFill>
                  </a:rPr>
                  <a:t>0</a:t>
                </a:r>
                <a:endParaRPr lang="zh-CN" altLang="en-US" sz="2400" dirty="0">
                  <a:solidFill>
                    <a:srgbClr val="C0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23983" y="5005240"/>
                <a:ext cx="2088232" cy="622093"/>
              </a:xfrm>
              <a:prstGeom prst="rect">
                <a:avLst/>
              </a:prstGeom>
              <a:blipFill>
                <a:blip r:embed="rId7"/>
                <a:stretch>
                  <a:fillRect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97705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990E48ED-7B60-41C1-9A7F-3655C0AEBDEE}"/>
              </a:ext>
            </a:extLst>
          </p:cNvPr>
          <p:cNvGraphicFramePr/>
          <p:nvPr>
            <p:extLst>
              <p:ext uri="{D42A27DB-BD31-4B8C-83A1-F6EECF244321}">
                <p14:modId xmlns:p14="http://schemas.microsoft.com/office/powerpoint/2010/main" val="572908609"/>
              </p:ext>
            </p:extLst>
          </p:nvPr>
        </p:nvGraphicFramePr>
        <p:xfrm>
          <a:off x="335360" y="1844824"/>
          <a:ext cx="6768752"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a:extLst>
              <a:ext uri="{FF2B5EF4-FFF2-40B4-BE49-F238E27FC236}">
                <a16:creationId xmlns:a16="http://schemas.microsoft.com/office/drawing/2014/main" id="{73C695A4-3C1D-4E1E-B57A-9B0D27A03A11}"/>
              </a:ext>
            </a:extLst>
          </p:cNvPr>
          <p:cNvSpPr txBox="1">
            <a:spLocks noChangeArrowheads="1"/>
          </p:cNvSpPr>
          <p:nvPr/>
        </p:nvSpPr>
        <p:spPr bwMode="auto">
          <a:xfrm>
            <a:off x="7078690" y="1865986"/>
            <a:ext cx="4212468"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边界层问题</a:t>
            </a: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河口海岸问题（水波方程）</a:t>
            </a: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有旋问题（涡方程）等</a:t>
            </a:r>
          </a:p>
        </p:txBody>
      </p:sp>
      <p:sp>
        <p:nvSpPr>
          <p:cNvPr id="8" name="Rectangle 2">
            <a:extLst>
              <a:ext uri="{FF2B5EF4-FFF2-40B4-BE49-F238E27FC236}">
                <a16:creationId xmlns:a16="http://schemas.microsoft.com/office/drawing/2014/main" id="{4D83727D-D86D-4B01-8564-CA1AAD1CEAD2}"/>
              </a:ext>
            </a:extLst>
          </p:cNvPr>
          <p:cNvSpPr>
            <a:spLocks noGrp="1" noChangeArrowheads="1"/>
          </p:cNvSpPr>
          <p:nvPr>
            <p:ph type="title"/>
          </p:nvPr>
        </p:nvSpPr>
        <p:spPr>
          <a:xfrm>
            <a:off x="1199456" y="875928"/>
            <a:ext cx="7239000" cy="762000"/>
          </a:xfrm>
        </p:spPr>
        <p:txBody>
          <a:bodyPr/>
          <a:lstStyle/>
          <a:p>
            <a:pPr eaLnBrk="1" hangingPunct="1">
              <a:lnSpc>
                <a:spcPct val="150000"/>
              </a:lnSpc>
              <a:buClr>
                <a:schemeClr val="accent2">
                  <a:lumMod val="50000"/>
                </a:schemeClr>
              </a:buClr>
            </a:pPr>
            <a:r>
              <a:rPr lang="zh-CN" altLang="en-US" sz="2800" dirty="0">
                <a:ea typeface="黑体" panose="02010609060101010101" pitchFamily="49" charset="-122"/>
              </a:rPr>
              <a:t>方程简化的主要方向</a:t>
            </a:r>
            <a:endParaRPr lang="en-US" altLang="zh-CN" sz="2800" dirty="0">
              <a:ea typeface="黑体" panose="02010609060101010101" pitchFamily="49" charset="-122"/>
            </a:endParaRPr>
          </a:p>
        </p:txBody>
      </p:sp>
    </p:spTree>
    <p:extLst>
      <p:ext uri="{BB962C8B-B14F-4D97-AF65-F5344CB8AC3E}">
        <p14:creationId xmlns:p14="http://schemas.microsoft.com/office/powerpoint/2010/main" val="3895497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动作按钮: 空白 1">
            <a:hlinkClick r:id="" action="ppaction://noaction" highlightClick="1"/>
            <a:extLst>
              <a:ext uri="{FF2B5EF4-FFF2-40B4-BE49-F238E27FC236}">
                <a16:creationId xmlns:a16="http://schemas.microsoft.com/office/drawing/2014/main" id="{682874A6-403D-4057-9B90-4A8883AC7461}"/>
              </a:ext>
            </a:extLst>
          </p:cNvPr>
          <p:cNvSpPr/>
          <p:nvPr/>
        </p:nvSpPr>
        <p:spPr bwMode="auto">
          <a:xfrm>
            <a:off x="5697188" y="2393938"/>
            <a:ext cx="4828458" cy="3051286"/>
          </a:xfrm>
          <a:prstGeom prst="actionButtonBlank">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4339" name="Text Box 3">
            <a:extLst>
              <a:ext uri="{FF2B5EF4-FFF2-40B4-BE49-F238E27FC236}">
                <a16:creationId xmlns:a16="http://schemas.microsoft.com/office/drawing/2014/main" id="{DDEB7019-2D5E-4C0C-A57F-15EEFE989546}"/>
              </a:ext>
            </a:extLst>
          </p:cNvPr>
          <p:cNvSpPr txBox="1">
            <a:spLocks noChangeArrowheads="1"/>
          </p:cNvSpPr>
          <p:nvPr/>
        </p:nvSpPr>
        <p:spPr bwMode="auto">
          <a:xfrm>
            <a:off x="767408" y="145571"/>
            <a:ext cx="38876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chemeClr val="tx2"/>
                </a:solidFill>
                <a:ea typeface="黑体" panose="02010609060101010101" pitchFamily="49" charset="-122"/>
              </a:rPr>
              <a:t>流函数</a:t>
            </a:r>
            <a:r>
              <a:rPr lang="en-US" altLang="zh-CN" sz="2800" dirty="0">
                <a:solidFill>
                  <a:schemeClr val="tx2"/>
                </a:solidFill>
                <a:ea typeface="黑体" panose="02010609060101010101" pitchFamily="49" charset="-122"/>
              </a:rPr>
              <a:t>-</a:t>
            </a:r>
            <a:r>
              <a:rPr lang="zh-CN" altLang="en-US" sz="2800" dirty="0">
                <a:solidFill>
                  <a:schemeClr val="tx2"/>
                </a:solidFill>
                <a:ea typeface="黑体" panose="02010609060101010101" pitchFamily="49" charset="-122"/>
              </a:rPr>
              <a:t>涡量表达法</a:t>
            </a:r>
          </a:p>
        </p:txBody>
      </p:sp>
      <p:graphicFrame>
        <p:nvGraphicFramePr>
          <p:cNvPr id="14341" name="Object 5">
            <a:extLst>
              <a:ext uri="{FF2B5EF4-FFF2-40B4-BE49-F238E27FC236}">
                <a16:creationId xmlns:a16="http://schemas.microsoft.com/office/drawing/2014/main" id="{2EFDD44E-630B-4251-9A0E-AD08C9AF7F4C}"/>
              </a:ext>
            </a:extLst>
          </p:cNvPr>
          <p:cNvGraphicFramePr>
            <a:graphicFrameLocks noChangeAspect="1"/>
          </p:cNvGraphicFramePr>
          <p:nvPr>
            <p:extLst>
              <p:ext uri="{D42A27DB-BD31-4B8C-83A1-F6EECF244321}">
                <p14:modId xmlns:p14="http://schemas.microsoft.com/office/powerpoint/2010/main" val="3702981779"/>
              </p:ext>
            </p:extLst>
          </p:nvPr>
        </p:nvGraphicFramePr>
        <p:xfrm>
          <a:off x="551384" y="2568666"/>
          <a:ext cx="4828458" cy="2471371"/>
        </p:xfrm>
        <a:graphic>
          <a:graphicData uri="http://schemas.openxmlformats.org/presentationml/2006/ole">
            <mc:AlternateContent xmlns:mc="http://schemas.openxmlformats.org/markup-compatibility/2006">
              <mc:Choice xmlns:v="urn:schemas-microsoft-com:vml" Requires="v">
                <p:oleObj spid="_x0000_s25650" name="公式" r:id="rId3" imgW="2679480" imgH="1371600" progId="Equation.3">
                  <p:embed/>
                </p:oleObj>
              </mc:Choice>
              <mc:Fallback>
                <p:oleObj name="公式" r:id="rId3" imgW="2679480" imgH="1371600" progId="Equation.3">
                  <p:embed/>
                  <p:pic>
                    <p:nvPicPr>
                      <p:cNvPr id="14341" name="Object 5">
                        <a:extLst>
                          <a:ext uri="{FF2B5EF4-FFF2-40B4-BE49-F238E27FC236}">
                            <a16:creationId xmlns:a16="http://schemas.microsoft.com/office/drawing/2014/main" id="{2EFDD44E-630B-4251-9A0E-AD08C9AF7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84" y="2568666"/>
                        <a:ext cx="4828458" cy="2471371"/>
                      </a:xfrm>
                      <a:prstGeom prst="rect">
                        <a:avLst/>
                      </a:prstGeom>
                      <a:noFill/>
                      <a:ln>
                        <a:noFill/>
                      </a:ln>
                      <a:effectLst/>
                    </p:spPr>
                  </p:pic>
                </p:oleObj>
              </mc:Fallback>
            </mc:AlternateContent>
          </a:graphicData>
        </a:graphic>
      </p:graphicFrame>
      <p:sp>
        <p:nvSpPr>
          <p:cNvPr id="14342" name="Text Box 6">
            <a:extLst>
              <a:ext uri="{FF2B5EF4-FFF2-40B4-BE49-F238E27FC236}">
                <a16:creationId xmlns:a16="http://schemas.microsoft.com/office/drawing/2014/main" id="{1CA58C8A-0FC3-422F-86E1-3A20DB31368F}"/>
              </a:ext>
            </a:extLst>
          </p:cNvPr>
          <p:cNvSpPr txBox="1">
            <a:spLocks noChangeArrowheads="1"/>
          </p:cNvSpPr>
          <p:nvPr/>
        </p:nvSpPr>
        <p:spPr bwMode="auto">
          <a:xfrm>
            <a:off x="767408" y="1203230"/>
            <a:ext cx="38876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chemeClr val="accent2"/>
                </a:solidFill>
                <a:latin typeface="黑体" panose="02010609060101010101" pitchFamily="49" charset="-122"/>
                <a:ea typeface="黑体" panose="02010609060101010101" pitchFamily="49" charset="-122"/>
              </a:rPr>
              <a:t>平面不可压缩粘性流动的微分方程</a:t>
            </a:r>
          </a:p>
        </p:txBody>
      </p:sp>
      <p:sp>
        <p:nvSpPr>
          <p:cNvPr id="5" name="Text Box 2">
            <a:extLst>
              <a:ext uri="{FF2B5EF4-FFF2-40B4-BE49-F238E27FC236}">
                <a16:creationId xmlns:a16="http://schemas.microsoft.com/office/drawing/2014/main" id="{5661D7B2-3AA2-4C3C-BAC1-08E537704855}"/>
              </a:ext>
            </a:extLst>
          </p:cNvPr>
          <p:cNvSpPr txBox="1">
            <a:spLocks noChangeArrowheads="1"/>
          </p:cNvSpPr>
          <p:nvPr/>
        </p:nvSpPr>
        <p:spPr bwMode="auto">
          <a:xfrm>
            <a:off x="5879976" y="1666074"/>
            <a:ext cx="6192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ea typeface="楷体_GB2312" pitchFamily="49" charset="-122"/>
              </a:rPr>
              <a:t>引入流函数</a:t>
            </a:r>
            <a:r>
              <a:rPr lang="en-US" altLang="zh-CN" sz="2400" i="1" dirty="0">
                <a:ea typeface="楷体_GB2312" pitchFamily="49" charset="-122"/>
              </a:rPr>
              <a:t>ψ</a:t>
            </a:r>
            <a:r>
              <a:rPr lang="zh-CN" altLang="en-US" sz="2400" dirty="0">
                <a:ea typeface="楷体_GB2312" pitchFamily="49" charset="-122"/>
              </a:rPr>
              <a:t>和涡量                        ，变换为：</a:t>
            </a:r>
          </a:p>
        </p:txBody>
      </p:sp>
      <p:graphicFrame>
        <p:nvGraphicFramePr>
          <p:cNvPr id="6" name="Object 3">
            <a:extLst>
              <a:ext uri="{FF2B5EF4-FFF2-40B4-BE49-F238E27FC236}">
                <a16:creationId xmlns:a16="http://schemas.microsoft.com/office/drawing/2014/main" id="{A6AA2E5A-F168-4D8E-801C-90E3730F2C9A}"/>
              </a:ext>
            </a:extLst>
          </p:cNvPr>
          <p:cNvGraphicFramePr>
            <a:graphicFrameLocks noChangeAspect="1"/>
          </p:cNvGraphicFramePr>
          <p:nvPr>
            <p:extLst>
              <p:ext uri="{D42A27DB-BD31-4B8C-83A1-F6EECF244321}">
                <p14:modId xmlns:p14="http://schemas.microsoft.com/office/powerpoint/2010/main" val="3440136533"/>
              </p:ext>
            </p:extLst>
          </p:nvPr>
        </p:nvGraphicFramePr>
        <p:xfrm>
          <a:off x="8688288" y="1555738"/>
          <a:ext cx="1587500" cy="838200"/>
        </p:xfrm>
        <a:graphic>
          <a:graphicData uri="http://schemas.openxmlformats.org/presentationml/2006/ole">
            <mc:AlternateContent xmlns:mc="http://schemas.openxmlformats.org/markup-compatibility/2006">
              <mc:Choice xmlns:v="urn:schemas-microsoft-com:vml" Requires="v">
                <p:oleObj spid="_x0000_s25651" name="公式" r:id="rId5" imgW="812520" imgH="419040" progId="Equation.3">
                  <p:embed/>
                </p:oleObj>
              </mc:Choice>
              <mc:Fallback>
                <p:oleObj name="公式" r:id="rId5" imgW="812520" imgH="419040" progId="Equation.3">
                  <p:embed/>
                  <p:pic>
                    <p:nvPicPr>
                      <p:cNvPr id="83971" name="Object 3">
                        <a:extLst>
                          <a:ext uri="{FF2B5EF4-FFF2-40B4-BE49-F238E27FC236}">
                            <a16:creationId xmlns:a16="http://schemas.microsoft.com/office/drawing/2014/main" id="{29587067-2A9E-4FA5-94F6-54478619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8288" y="1555738"/>
                        <a:ext cx="15875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a:extLst>
              <a:ext uri="{FF2B5EF4-FFF2-40B4-BE49-F238E27FC236}">
                <a16:creationId xmlns:a16="http://schemas.microsoft.com/office/drawing/2014/main" id="{8F5B9D9F-B510-493B-80EE-872A7C1E137C}"/>
              </a:ext>
            </a:extLst>
          </p:cNvPr>
          <p:cNvGraphicFramePr>
            <a:graphicFrameLocks noChangeAspect="1"/>
          </p:cNvGraphicFramePr>
          <p:nvPr>
            <p:extLst>
              <p:ext uri="{D42A27DB-BD31-4B8C-83A1-F6EECF244321}">
                <p14:modId xmlns:p14="http://schemas.microsoft.com/office/powerpoint/2010/main" val="2266605759"/>
              </p:ext>
            </p:extLst>
          </p:nvPr>
        </p:nvGraphicFramePr>
        <p:xfrm>
          <a:off x="5915879" y="2463470"/>
          <a:ext cx="3852529" cy="2847283"/>
        </p:xfrm>
        <a:graphic>
          <a:graphicData uri="http://schemas.openxmlformats.org/presentationml/2006/ole">
            <mc:AlternateContent xmlns:mc="http://schemas.openxmlformats.org/markup-compatibility/2006">
              <mc:Choice xmlns:v="urn:schemas-microsoft-com:vml" Requires="v">
                <p:oleObj spid="_x0000_s25652" name="公式" r:id="rId7" imgW="2234880" imgH="1650960" progId="Equation.3">
                  <p:embed/>
                </p:oleObj>
              </mc:Choice>
              <mc:Fallback>
                <p:oleObj name="公式" r:id="rId7" imgW="2234880" imgH="1650960" progId="Equation.3">
                  <p:embed/>
                  <p:pic>
                    <p:nvPicPr>
                      <p:cNvPr id="83972" name="Object 4">
                        <a:extLst>
                          <a:ext uri="{FF2B5EF4-FFF2-40B4-BE49-F238E27FC236}">
                            <a16:creationId xmlns:a16="http://schemas.microsoft.com/office/drawing/2014/main" id="{ACA622F2-166B-41C4-A515-5E9F393531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5879" y="2463470"/>
                        <a:ext cx="3852529" cy="2847283"/>
                      </a:xfrm>
                      <a:prstGeom prst="rect">
                        <a:avLst/>
                      </a:prstGeom>
                      <a:noFill/>
                      <a:ln>
                        <a:noFill/>
                      </a:ln>
                      <a:effectLst/>
                    </p:spPr>
                  </p:pic>
                </p:oleObj>
              </mc:Fallback>
            </mc:AlternateContent>
          </a:graphicData>
        </a:graphic>
      </p:graphicFrame>
      <p:sp>
        <p:nvSpPr>
          <p:cNvPr id="8" name="Text Box 5">
            <a:extLst>
              <a:ext uri="{FF2B5EF4-FFF2-40B4-BE49-F238E27FC236}">
                <a16:creationId xmlns:a16="http://schemas.microsoft.com/office/drawing/2014/main" id="{A0304CDE-3AF1-49BA-A20D-A6C2E914388E}"/>
              </a:ext>
            </a:extLst>
          </p:cNvPr>
          <p:cNvSpPr txBox="1">
            <a:spLocks noChangeArrowheads="1"/>
          </p:cNvSpPr>
          <p:nvPr/>
        </p:nvSpPr>
        <p:spPr bwMode="auto">
          <a:xfrm>
            <a:off x="5858420" y="1073806"/>
            <a:ext cx="4645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spcBef>
                <a:spcPct val="50000"/>
              </a:spcBef>
              <a:defRPr sz="2400">
                <a:solidFill>
                  <a:schemeClr val="accent2"/>
                </a:solidFill>
                <a:latin typeface="黑体" panose="02010609060101010101" pitchFamily="49" charset="-122"/>
                <a:ea typeface="黑体" panose="02010609060101010101" pitchFamily="49" charset="-122"/>
              </a:defRPr>
            </a:lvl1pPr>
          </a:lstStyle>
          <a:p>
            <a:r>
              <a:rPr lang="zh-CN" altLang="en-US" dirty="0"/>
              <a:t>对</a:t>
            </a:r>
            <a:r>
              <a:rPr lang="en-US" altLang="zh-CN" dirty="0" err="1"/>
              <a:t>Navier</a:t>
            </a:r>
            <a:r>
              <a:rPr lang="en-US" altLang="zh-CN" dirty="0"/>
              <a:t>-Stokes</a:t>
            </a:r>
            <a:r>
              <a:rPr lang="zh-CN" altLang="en-US" dirty="0"/>
              <a:t>方程进行变换</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1464" y="1716832"/>
            <a:ext cx="4572000" cy="4797852"/>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湍流问题（湍流方程）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1.  k-ε</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2.  k-ω</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3. </a:t>
            </a:r>
            <a:r>
              <a:rPr lang="zh-CN" altLang="en-US" sz="2400" dirty="0">
                <a:solidFill>
                  <a:schemeClr val="accent2">
                    <a:lumMod val="50000"/>
                  </a:schemeClr>
                </a:solidFill>
                <a:latin typeface="黑体" panose="02010609060101010101" pitchFamily="49" charset="-122"/>
                <a:ea typeface="黑体" panose="02010609060101010101" pitchFamily="49" charset="-122"/>
              </a:rPr>
              <a:t>雷诺应力模型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4. </a:t>
            </a:r>
            <a:r>
              <a:rPr lang="zh-CN" altLang="en-US" sz="2400" dirty="0">
                <a:solidFill>
                  <a:schemeClr val="accent2">
                    <a:lumMod val="50000"/>
                  </a:schemeClr>
                </a:solidFill>
                <a:latin typeface="黑体" panose="02010609060101010101" pitchFamily="49" charset="-122"/>
                <a:ea typeface="黑体" panose="02010609060101010101" pitchFamily="49" charset="-122"/>
              </a:rPr>
              <a:t>混合长度模型等</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多相流模型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化学反映方程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状态方程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自由面问题 （</a:t>
            </a:r>
            <a:r>
              <a:rPr lang="en-US" altLang="zh-CN" sz="2400" dirty="0">
                <a:solidFill>
                  <a:schemeClr val="accent2">
                    <a:lumMod val="50000"/>
                  </a:schemeClr>
                </a:solidFill>
                <a:latin typeface="黑体" panose="02010609060101010101" pitchFamily="49" charset="-122"/>
                <a:ea typeface="黑体" panose="02010609060101010101" pitchFamily="49" charset="-122"/>
              </a:rPr>
              <a:t>f</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2400" dirty="0">
                <a:solidFill>
                  <a:schemeClr val="accent2">
                    <a:lumMod val="50000"/>
                  </a:schemeClr>
                </a:solidFill>
                <a:latin typeface="黑体" panose="02010609060101010101" pitchFamily="49" charset="-122"/>
                <a:ea typeface="黑体" panose="02010609060101010101" pitchFamily="49" charset="-122"/>
              </a:rPr>
              <a:t>……</a:t>
            </a:r>
            <a:endParaRPr lang="zh-CN" altLang="en-US" sz="2400" dirty="0">
              <a:solidFill>
                <a:schemeClr val="accent2">
                  <a:lumMod val="50000"/>
                </a:schemeClr>
              </a:solidFill>
              <a:latin typeface="黑体" panose="02010609060101010101" pitchFamily="49" charset="-122"/>
              <a:ea typeface="黑体" panose="02010609060101010101" pitchFamily="49" charset="-122"/>
            </a:endParaRPr>
          </a:p>
        </p:txBody>
      </p:sp>
      <p:sp>
        <p:nvSpPr>
          <p:cNvPr id="6" name="文本框 5"/>
          <p:cNvSpPr txBox="1"/>
          <p:nvPr/>
        </p:nvSpPr>
        <p:spPr>
          <a:xfrm>
            <a:off x="695142" y="1016217"/>
            <a:ext cx="5724644" cy="476669"/>
          </a:xfrm>
          <a:prstGeom prst="rect">
            <a:avLst/>
          </a:prstGeom>
          <a:noFill/>
        </p:spPr>
        <p:txBody>
          <a:bodyPr wrap="non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对于复杂流动问题，控制方程还可能包括</a:t>
            </a:r>
          </a:p>
        </p:txBody>
      </p:sp>
      <p:sp>
        <p:nvSpPr>
          <p:cNvPr id="4" name="Rectangle 2">
            <a:extLst>
              <a:ext uri="{FF2B5EF4-FFF2-40B4-BE49-F238E27FC236}">
                <a16:creationId xmlns:a16="http://schemas.microsoft.com/office/drawing/2014/main" id="{4CFA905D-C9E6-4DB2-A935-091DA6A0D12A}"/>
              </a:ext>
            </a:extLst>
          </p:cNvPr>
          <p:cNvSpPr>
            <a:spLocks noGrp="1" noChangeArrowheads="1"/>
          </p:cNvSpPr>
          <p:nvPr>
            <p:ph type="title"/>
          </p:nvPr>
        </p:nvSpPr>
        <p:spPr>
          <a:xfrm>
            <a:off x="1055440" y="14909"/>
            <a:ext cx="7239000" cy="762000"/>
          </a:xfrm>
        </p:spPr>
        <p:txBody>
          <a:bodyPr/>
          <a:lstStyle/>
          <a:p>
            <a:pPr marL="457200" lvl="1" indent="-457200" algn="just" eaLnBrk="1" hangingPunct="1">
              <a:lnSpc>
                <a:spcPct val="120000"/>
              </a:lnSpc>
              <a:spcBef>
                <a:spcPct val="10000"/>
              </a:spcBef>
              <a:buClr>
                <a:schemeClr val="accent2">
                  <a:lumMod val="50000"/>
                </a:schemeClr>
              </a:buClr>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流体力学的附加方程、关系式</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255852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AD19F78-DFDC-4E83-BEAE-7B94AE565515}"/>
              </a:ext>
            </a:extLst>
          </p:cNvPr>
          <p:cNvSpPr>
            <a:spLocks noGrp="1" noChangeArrowheads="1"/>
          </p:cNvSpPr>
          <p:nvPr>
            <p:ph type="title"/>
          </p:nvPr>
        </p:nvSpPr>
        <p:spPr>
          <a:xfrm>
            <a:off x="1106736" y="125546"/>
            <a:ext cx="4613764" cy="540725"/>
          </a:xfrm>
        </p:spPr>
        <p:txBody>
          <a:bodyPr wrap="none">
            <a:spAutoFit/>
          </a:bodyPr>
          <a:lstStyle/>
          <a:p>
            <a:pPr marL="457200" lvl="1" indent="-457200" algn="just">
              <a:lnSpc>
                <a:spcPct val="120000"/>
              </a:lnSpc>
              <a:spcBef>
                <a:spcPct val="10000"/>
              </a:spcBef>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流体力学方程的多种型式</a:t>
            </a:r>
            <a:endParaRPr lang="en-US" altLang="zh-CN" sz="2800" kern="1200" dirty="0">
              <a:latin typeface="黑体" panose="02010609060101010101" pitchFamily="49" charset="-122"/>
              <a:ea typeface="黑体" panose="02010609060101010101" pitchFamily="49" charset="-122"/>
              <a:cs typeface="+mn-cs"/>
            </a:endParaRPr>
          </a:p>
        </p:txBody>
      </p:sp>
      <p:sp>
        <p:nvSpPr>
          <p:cNvPr id="5" name="Text Box 5">
            <a:extLst>
              <a:ext uri="{FF2B5EF4-FFF2-40B4-BE49-F238E27FC236}">
                <a16:creationId xmlns:a16="http://schemas.microsoft.com/office/drawing/2014/main" id="{869B2DD3-8CEC-42DA-8B18-7A75B58B32CC}"/>
              </a:ext>
            </a:extLst>
          </p:cNvPr>
          <p:cNvSpPr txBox="1">
            <a:spLocks noChangeArrowheads="1"/>
          </p:cNvSpPr>
          <p:nvPr/>
        </p:nvSpPr>
        <p:spPr bwMode="auto">
          <a:xfrm>
            <a:off x="1043541" y="1296386"/>
            <a:ext cx="5211683"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根据方程表达形式不同可分为：</a:t>
            </a:r>
          </a:p>
        </p:txBody>
      </p:sp>
      <p:sp>
        <p:nvSpPr>
          <p:cNvPr id="6" name="Rectangle 2">
            <a:extLst>
              <a:ext uri="{FF2B5EF4-FFF2-40B4-BE49-F238E27FC236}">
                <a16:creationId xmlns:a16="http://schemas.microsoft.com/office/drawing/2014/main" id="{99D2FB84-864A-44CB-967D-8DA00C9ED5CA}"/>
              </a:ext>
            </a:extLst>
          </p:cNvPr>
          <p:cNvSpPr txBox="1">
            <a:spLocks noChangeArrowheads="1"/>
          </p:cNvSpPr>
          <p:nvPr/>
        </p:nvSpPr>
        <p:spPr bwMode="auto">
          <a:xfrm>
            <a:off x="1392359" y="1944457"/>
            <a:ext cx="56166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微分型方程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积分型方程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守恒型方程</a:t>
            </a:r>
          </a:p>
        </p:txBody>
      </p:sp>
      <p:sp>
        <p:nvSpPr>
          <p:cNvPr id="7" name="Text Box 5">
            <a:extLst>
              <a:ext uri="{FF2B5EF4-FFF2-40B4-BE49-F238E27FC236}">
                <a16:creationId xmlns:a16="http://schemas.microsoft.com/office/drawing/2014/main" id="{8E224B2F-3C4F-44C3-AFB4-FA3C5AC2351E}"/>
              </a:ext>
            </a:extLst>
          </p:cNvPr>
          <p:cNvSpPr txBox="1">
            <a:spLocks noChangeArrowheads="1"/>
          </p:cNvSpPr>
          <p:nvPr/>
        </p:nvSpPr>
        <p:spPr bwMode="auto">
          <a:xfrm>
            <a:off x="1056303" y="3744658"/>
            <a:ext cx="7344816" cy="1363065"/>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solidFill>
                  <a:schemeClr val="tx1"/>
                </a:solidFill>
              </a:rPr>
              <a:t>积分型方程允许在控制体内部流动参数有间断；微分型方程假定流动参数是可微连续的。</a:t>
            </a:r>
            <a:r>
              <a:rPr lang="zh-CN" altLang="en-US" b="0" dirty="0"/>
              <a:t>积分型方程更为基础</a:t>
            </a:r>
            <a:r>
              <a:rPr lang="zh-CN" altLang="en-US" b="0" dirty="0">
                <a:solidFill>
                  <a:schemeClr val="tx1"/>
                </a:solidFill>
              </a:rPr>
              <a:t>。</a:t>
            </a:r>
          </a:p>
        </p:txBody>
      </p:sp>
    </p:spTree>
    <p:extLst>
      <p:ext uri="{BB962C8B-B14F-4D97-AF65-F5344CB8AC3E}">
        <p14:creationId xmlns:p14="http://schemas.microsoft.com/office/powerpoint/2010/main" val="403978133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964EA4FB-E620-453C-A112-34DB1326DD1B}"/>
              </a:ext>
            </a:extLst>
          </p:cNvPr>
          <p:cNvSpPr>
            <a:spLocks noGrp="1" noChangeArrowheads="1"/>
          </p:cNvSpPr>
          <p:nvPr>
            <p:ph type="body" sz="half" idx="1"/>
          </p:nvPr>
        </p:nvSpPr>
        <p:spPr>
          <a:xfrm>
            <a:off x="1316041" y="1128922"/>
            <a:ext cx="3123775" cy="503237"/>
          </a:xfrm>
        </p:spPr>
        <p:txBody>
          <a:bodyPr/>
          <a:lstStyle/>
          <a:p>
            <a:pPr>
              <a:lnSpc>
                <a:spcPct val="90000"/>
              </a:lnSpc>
              <a:buFontTx/>
              <a:buNone/>
            </a:pPr>
            <a:r>
              <a:rPr lang="zh-CN" altLang="en-US" sz="2400" dirty="0">
                <a:solidFill>
                  <a:schemeClr val="accent2"/>
                </a:solidFill>
                <a:latin typeface="黑体" panose="02010609060101010101" pitchFamily="49" charset="-122"/>
                <a:ea typeface="黑体" panose="02010609060101010101" pitchFamily="49" charset="-122"/>
              </a:rPr>
              <a:t>微分型（</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en-US" altLang="zh-CN" dirty="0">
              <a:solidFill>
                <a:schemeClr val="accent2"/>
              </a:solidFill>
              <a:latin typeface="Times New Roman" panose="02020603050405020304" pitchFamily="18" charset="0"/>
            </a:endParaRPr>
          </a:p>
        </p:txBody>
      </p:sp>
      <p:graphicFrame>
        <p:nvGraphicFramePr>
          <p:cNvPr id="3076" name="Object 4">
            <a:extLst>
              <a:ext uri="{FF2B5EF4-FFF2-40B4-BE49-F238E27FC236}">
                <a16:creationId xmlns:a16="http://schemas.microsoft.com/office/drawing/2014/main" id="{B1671243-611B-47D1-9574-05312918C47C}"/>
              </a:ext>
            </a:extLst>
          </p:cNvPr>
          <p:cNvGraphicFramePr>
            <a:graphicFrameLocks noGrp="1" noChangeAspect="1"/>
          </p:cNvGraphicFramePr>
          <p:nvPr>
            <p:ph sz="quarter" idx="2"/>
            <p:extLst>
              <p:ext uri="{D42A27DB-BD31-4B8C-83A1-F6EECF244321}">
                <p14:modId xmlns:p14="http://schemas.microsoft.com/office/powerpoint/2010/main" val="1887512738"/>
              </p:ext>
            </p:extLst>
          </p:nvPr>
        </p:nvGraphicFramePr>
        <p:xfrm>
          <a:off x="1890715" y="1838534"/>
          <a:ext cx="3019425" cy="2740025"/>
        </p:xfrm>
        <a:graphic>
          <a:graphicData uri="http://schemas.openxmlformats.org/presentationml/2006/ole">
            <mc:AlternateContent xmlns:mc="http://schemas.openxmlformats.org/markup-compatibility/2006">
              <mc:Choice xmlns:v="urn:schemas-microsoft-com:vml" Requires="v">
                <p:oleObj spid="_x0000_s26690" name="公式" r:id="rId3" imgW="1511280" imgH="1371600" progId="Equation.3">
                  <p:embed/>
                </p:oleObj>
              </mc:Choice>
              <mc:Fallback>
                <p:oleObj name="公式" r:id="rId3" imgW="1511280" imgH="1371600" progId="Equation.3">
                  <p:embed/>
                  <p:pic>
                    <p:nvPicPr>
                      <p:cNvPr id="3076" name="Object 4">
                        <a:extLst>
                          <a:ext uri="{FF2B5EF4-FFF2-40B4-BE49-F238E27FC236}">
                            <a16:creationId xmlns:a16="http://schemas.microsoft.com/office/drawing/2014/main" id="{B1671243-611B-47D1-9574-05312918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5"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8" name="Object 6">
            <a:extLst>
              <a:ext uri="{FF2B5EF4-FFF2-40B4-BE49-F238E27FC236}">
                <a16:creationId xmlns:a16="http://schemas.microsoft.com/office/drawing/2014/main" id="{2B25E959-E5F6-41E3-B100-53F23AC63590}"/>
              </a:ext>
            </a:extLst>
          </p:cNvPr>
          <p:cNvGraphicFramePr>
            <a:graphicFrameLocks noGrp="1" noChangeAspect="1"/>
          </p:cNvGraphicFramePr>
          <p:nvPr>
            <p:ph sz="quarter" idx="3"/>
            <p:extLst>
              <p:ext uri="{D42A27DB-BD31-4B8C-83A1-F6EECF244321}">
                <p14:modId xmlns:p14="http://schemas.microsoft.com/office/powerpoint/2010/main" val="1702029458"/>
              </p:ext>
            </p:extLst>
          </p:nvPr>
        </p:nvGraphicFramePr>
        <p:xfrm>
          <a:off x="5564189" y="3967371"/>
          <a:ext cx="1090612" cy="1420812"/>
        </p:xfrm>
        <a:graphic>
          <a:graphicData uri="http://schemas.openxmlformats.org/presentationml/2006/ole">
            <mc:AlternateContent xmlns:mc="http://schemas.openxmlformats.org/markup-compatibility/2006">
              <mc:Choice xmlns:v="urn:schemas-microsoft-com:vml" Requires="v">
                <p:oleObj spid="_x0000_s26691" name="公式" r:id="rId5" imgW="545760" imgH="711000" progId="Equation.3">
                  <p:embed/>
                </p:oleObj>
              </mc:Choice>
              <mc:Fallback>
                <p:oleObj name="公式" r:id="rId5" imgW="545760" imgH="711000" progId="Equation.3">
                  <p:embed/>
                  <p:pic>
                    <p:nvPicPr>
                      <p:cNvPr id="3078" name="Object 6">
                        <a:extLst>
                          <a:ext uri="{FF2B5EF4-FFF2-40B4-BE49-F238E27FC236}">
                            <a16:creationId xmlns:a16="http://schemas.microsoft.com/office/drawing/2014/main" id="{2B25E959-E5F6-41E3-B100-53F23AC63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9" y="3967371"/>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8">
            <a:extLst>
              <a:ext uri="{FF2B5EF4-FFF2-40B4-BE49-F238E27FC236}">
                <a16:creationId xmlns:a16="http://schemas.microsoft.com/office/drawing/2014/main" id="{C6141A91-888A-4850-B4DA-448D791DF854}"/>
              </a:ext>
            </a:extLst>
          </p:cNvPr>
          <p:cNvGraphicFramePr>
            <a:graphicFrameLocks noChangeAspect="1"/>
          </p:cNvGraphicFramePr>
          <p:nvPr>
            <p:extLst>
              <p:ext uri="{D42A27DB-BD31-4B8C-83A1-F6EECF244321}">
                <p14:modId xmlns:p14="http://schemas.microsoft.com/office/powerpoint/2010/main" val="1005099950"/>
              </p:ext>
            </p:extLst>
          </p:nvPr>
        </p:nvGraphicFramePr>
        <p:xfrm>
          <a:off x="6989764" y="3783221"/>
          <a:ext cx="2360612" cy="1725612"/>
        </p:xfrm>
        <a:graphic>
          <a:graphicData uri="http://schemas.openxmlformats.org/presentationml/2006/ole">
            <mc:AlternateContent xmlns:mc="http://schemas.openxmlformats.org/markup-compatibility/2006">
              <mc:Choice xmlns:v="urn:schemas-microsoft-com:vml" Requires="v">
                <p:oleObj spid="_x0000_s26692" name="公式" r:id="rId7" imgW="1180800" imgH="863280" progId="Equation.3">
                  <p:embed/>
                </p:oleObj>
              </mc:Choice>
              <mc:Fallback>
                <p:oleObj name="公式" r:id="rId7" imgW="1180800" imgH="863280" progId="Equation.3">
                  <p:embed/>
                  <p:pic>
                    <p:nvPicPr>
                      <p:cNvPr id="3080" name="Object 8">
                        <a:extLst>
                          <a:ext uri="{FF2B5EF4-FFF2-40B4-BE49-F238E27FC236}">
                            <a16:creationId xmlns:a16="http://schemas.microsoft.com/office/drawing/2014/main" id="{C6141A91-888A-4850-B4DA-448D791DF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64" y="3783221"/>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9">
            <a:extLst>
              <a:ext uri="{FF2B5EF4-FFF2-40B4-BE49-F238E27FC236}">
                <a16:creationId xmlns:a16="http://schemas.microsoft.com/office/drawing/2014/main" id="{069A4530-835A-4D45-B5BA-CC986A491B22}"/>
              </a:ext>
            </a:extLst>
          </p:cNvPr>
          <p:cNvGraphicFramePr>
            <a:graphicFrameLocks noChangeAspect="1"/>
          </p:cNvGraphicFramePr>
          <p:nvPr>
            <p:extLst>
              <p:ext uri="{D42A27DB-BD31-4B8C-83A1-F6EECF244321}">
                <p14:modId xmlns:p14="http://schemas.microsoft.com/office/powerpoint/2010/main" val="1052790809"/>
              </p:ext>
            </p:extLst>
          </p:nvPr>
        </p:nvGraphicFramePr>
        <p:xfrm>
          <a:off x="5735639" y="2765634"/>
          <a:ext cx="1922462" cy="784225"/>
        </p:xfrm>
        <a:graphic>
          <a:graphicData uri="http://schemas.openxmlformats.org/presentationml/2006/ole">
            <mc:AlternateContent xmlns:mc="http://schemas.openxmlformats.org/markup-compatibility/2006">
              <mc:Choice xmlns:v="urn:schemas-microsoft-com:vml" Requires="v">
                <p:oleObj spid="_x0000_s26693" name="公式" r:id="rId9" imgW="965160" imgH="393480" progId="Equation.3">
                  <p:embed/>
                </p:oleObj>
              </mc:Choice>
              <mc:Fallback>
                <p:oleObj name="公式" r:id="rId9" imgW="965160" imgH="393480" progId="Equation.3">
                  <p:embed/>
                  <p:pic>
                    <p:nvPicPr>
                      <p:cNvPr id="3081" name="Object 9">
                        <a:extLst>
                          <a:ext uri="{FF2B5EF4-FFF2-40B4-BE49-F238E27FC236}">
                            <a16:creationId xmlns:a16="http://schemas.microsoft.com/office/drawing/2014/main" id="{069A4530-835A-4D45-B5BA-CC986A491B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9" y="2765634"/>
                        <a:ext cx="1922462"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AutoShape 10">
            <a:extLst>
              <a:ext uri="{FF2B5EF4-FFF2-40B4-BE49-F238E27FC236}">
                <a16:creationId xmlns:a16="http://schemas.microsoft.com/office/drawing/2014/main" id="{6C7F25BF-A9A5-4FC8-AC62-319A1A577803}"/>
              </a:ext>
            </a:extLst>
          </p:cNvPr>
          <p:cNvSpPr>
            <a:spLocks noChangeArrowheads="1"/>
          </p:cNvSpPr>
          <p:nvPr/>
        </p:nvSpPr>
        <p:spPr bwMode="auto">
          <a:xfrm>
            <a:off x="5059365" y="3100596"/>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Text Box 12">
            <a:extLst>
              <a:ext uri="{FF2B5EF4-FFF2-40B4-BE49-F238E27FC236}">
                <a16:creationId xmlns:a16="http://schemas.microsoft.com/office/drawing/2014/main" id="{F016099A-F556-416E-86C3-A90B0EDC7EE3}"/>
              </a:ext>
            </a:extLst>
          </p:cNvPr>
          <p:cNvSpPr txBox="1">
            <a:spLocks noChangeArrowheads="1"/>
          </p:cNvSpPr>
          <p:nvPr/>
        </p:nvSpPr>
        <p:spPr bwMode="auto">
          <a:xfrm>
            <a:off x="1387476" y="2432258"/>
            <a:ext cx="5032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ea typeface="楷体_GB2312" pitchFamily="49" charset="-122"/>
              </a:rPr>
              <a:t>一维问题</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5">
            <a:extLst>
              <a:ext uri="{FF2B5EF4-FFF2-40B4-BE49-F238E27FC236}">
                <a16:creationId xmlns:a16="http://schemas.microsoft.com/office/drawing/2014/main" id="{4BF240E2-BF1C-498E-933D-693D7B7B39D9}"/>
              </a:ext>
            </a:extLst>
          </p:cNvPr>
          <p:cNvSpPr>
            <a:spLocks noGrp="1" noChangeArrowheads="1"/>
          </p:cNvSpPr>
          <p:nvPr>
            <p:ph type="title"/>
          </p:nvPr>
        </p:nvSpPr>
        <p:spPr>
          <a:xfrm>
            <a:off x="1824970" y="1124744"/>
            <a:ext cx="8229600" cy="519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lstStyle/>
          <a:p>
            <a:pPr marL="342900" indent="-342900">
              <a:lnSpc>
                <a:spcPct val="90000"/>
              </a:lnSpc>
              <a:spcBef>
                <a:spcPct val="20000"/>
              </a:spcBef>
              <a:buClr>
                <a:schemeClr val="hlink"/>
              </a:buClr>
            </a:pPr>
            <a:r>
              <a:rPr lang="zh-CN" altLang="en-US" sz="2400" dirty="0">
                <a:solidFill>
                  <a:schemeClr val="accent2"/>
                </a:solidFill>
                <a:latin typeface="黑体" panose="02010609060101010101" pitchFamily="49" charset="-122"/>
                <a:ea typeface="黑体" panose="02010609060101010101" pitchFamily="49" charset="-122"/>
                <a:cs typeface="+mn-cs"/>
              </a:rPr>
              <a:t>守恒型</a:t>
            </a:r>
            <a:r>
              <a:rPr lang="zh-CN" altLang="en-US" sz="2400" dirty="0">
                <a:solidFill>
                  <a:schemeClr val="accent2"/>
                </a:solidFill>
                <a:latin typeface="黑体" panose="02010609060101010101" pitchFamily="49" charset="-122"/>
                <a:ea typeface="黑体" panose="02010609060101010101" pitchFamily="49" charset="-122"/>
              </a:rPr>
              <a:t>（</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zh-CN" altLang="en-US" sz="2400" dirty="0">
              <a:solidFill>
                <a:schemeClr val="accent2"/>
              </a:solidFill>
              <a:latin typeface="黑体" panose="02010609060101010101" pitchFamily="49" charset="-122"/>
              <a:ea typeface="黑体" panose="02010609060101010101" pitchFamily="49" charset="-122"/>
              <a:cs typeface="+mn-cs"/>
            </a:endParaRPr>
          </a:p>
        </p:txBody>
      </p:sp>
      <p:graphicFrame>
        <p:nvGraphicFramePr>
          <p:cNvPr id="5124" name="Object 4">
            <a:extLst>
              <a:ext uri="{FF2B5EF4-FFF2-40B4-BE49-F238E27FC236}">
                <a16:creationId xmlns:a16="http://schemas.microsoft.com/office/drawing/2014/main" id="{0700913B-8593-487A-A9F1-E18F383BCA56}"/>
              </a:ext>
            </a:extLst>
          </p:cNvPr>
          <p:cNvGraphicFramePr>
            <a:graphicFrameLocks noGrp="1" noChangeAspect="1"/>
          </p:cNvGraphicFramePr>
          <p:nvPr>
            <p:ph sz="half" idx="2"/>
            <p:extLst>
              <p:ext uri="{D42A27DB-BD31-4B8C-83A1-F6EECF244321}">
                <p14:modId xmlns:p14="http://schemas.microsoft.com/office/powerpoint/2010/main" val="1888574210"/>
              </p:ext>
            </p:extLst>
          </p:nvPr>
        </p:nvGraphicFramePr>
        <p:xfrm>
          <a:off x="1824970" y="1855787"/>
          <a:ext cx="3095625" cy="3044825"/>
        </p:xfrm>
        <a:graphic>
          <a:graphicData uri="http://schemas.openxmlformats.org/presentationml/2006/ole">
            <mc:AlternateContent xmlns:mc="http://schemas.openxmlformats.org/markup-compatibility/2006">
              <mc:Choice xmlns:v="urn:schemas-microsoft-com:vml" Requires="v">
                <p:oleObj spid="_x0000_s27710" name="公式" r:id="rId3" imgW="1549080" imgH="1523880" progId="Equation.3">
                  <p:embed/>
                </p:oleObj>
              </mc:Choice>
              <mc:Fallback>
                <p:oleObj name="公式" r:id="rId3" imgW="1549080" imgH="1523880" progId="Equation.3">
                  <p:embed/>
                  <p:pic>
                    <p:nvPicPr>
                      <p:cNvPr id="5124" name="Object 4">
                        <a:extLst>
                          <a:ext uri="{FF2B5EF4-FFF2-40B4-BE49-F238E27FC236}">
                            <a16:creationId xmlns:a16="http://schemas.microsoft.com/office/drawing/2014/main" id="{0700913B-8593-487A-A9F1-E18F383B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70" y="1855787"/>
                        <a:ext cx="3095625" cy="304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7">
            <a:extLst>
              <a:ext uri="{FF2B5EF4-FFF2-40B4-BE49-F238E27FC236}">
                <a16:creationId xmlns:a16="http://schemas.microsoft.com/office/drawing/2014/main" id="{CE6D5E69-7670-4264-8C43-4F56B91E4C80}"/>
              </a:ext>
            </a:extLst>
          </p:cNvPr>
          <p:cNvGraphicFramePr>
            <a:graphicFrameLocks noChangeAspect="1"/>
          </p:cNvGraphicFramePr>
          <p:nvPr>
            <p:extLst>
              <p:ext uri="{D42A27DB-BD31-4B8C-83A1-F6EECF244321}">
                <p14:modId xmlns:p14="http://schemas.microsoft.com/office/powerpoint/2010/main" val="3975602708"/>
              </p:ext>
            </p:extLst>
          </p:nvPr>
        </p:nvGraphicFramePr>
        <p:xfrm>
          <a:off x="4920595" y="4429123"/>
          <a:ext cx="2133600" cy="1422400"/>
        </p:xfrm>
        <a:graphic>
          <a:graphicData uri="http://schemas.openxmlformats.org/presentationml/2006/ole">
            <mc:AlternateContent xmlns:mc="http://schemas.openxmlformats.org/markup-compatibility/2006">
              <mc:Choice xmlns:v="urn:schemas-microsoft-com:vml" Requires="v">
                <p:oleObj spid="_x0000_s27711" name="公式" r:id="rId5" imgW="1066680" imgH="711000" progId="Equation.3">
                  <p:embed/>
                </p:oleObj>
              </mc:Choice>
              <mc:Fallback>
                <p:oleObj name="公式" r:id="rId5" imgW="1066680" imgH="711000" progId="Equation.3">
                  <p:embed/>
                  <p:pic>
                    <p:nvPicPr>
                      <p:cNvPr id="5127" name="Object 7">
                        <a:extLst>
                          <a:ext uri="{FF2B5EF4-FFF2-40B4-BE49-F238E27FC236}">
                            <a16:creationId xmlns:a16="http://schemas.microsoft.com/office/drawing/2014/main" id="{CE6D5E69-7670-4264-8C43-4F56B91E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0595" y="4429123"/>
                        <a:ext cx="2133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8">
            <a:extLst>
              <a:ext uri="{FF2B5EF4-FFF2-40B4-BE49-F238E27FC236}">
                <a16:creationId xmlns:a16="http://schemas.microsoft.com/office/drawing/2014/main" id="{12BD1397-0A14-4599-B943-3B3912608B29}"/>
              </a:ext>
            </a:extLst>
          </p:cNvPr>
          <p:cNvGraphicFramePr>
            <a:graphicFrameLocks noChangeAspect="1"/>
          </p:cNvGraphicFramePr>
          <p:nvPr>
            <p:extLst>
              <p:ext uri="{D42A27DB-BD31-4B8C-83A1-F6EECF244321}">
                <p14:modId xmlns:p14="http://schemas.microsoft.com/office/powerpoint/2010/main" val="4054926041"/>
              </p:ext>
            </p:extLst>
          </p:nvPr>
        </p:nvGraphicFramePr>
        <p:xfrm>
          <a:off x="7384395" y="4405310"/>
          <a:ext cx="2763838" cy="1422400"/>
        </p:xfrm>
        <a:graphic>
          <a:graphicData uri="http://schemas.openxmlformats.org/presentationml/2006/ole">
            <mc:AlternateContent xmlns:mc="http://schemas.openxmlformats.org/markup-compatibility/2006">
              <mc:Choice xmlns:v="urn:schemas-microsoft-com:vml" Requires="v">
                <p:oleObj spid="_x0000_s27712" name="公式" r:id="rId7" imgW="1384200" imgH="711000" progId="Equation.3">
                  <p:embed/>
                </p:oleObj>
              </mc:Choice>
              <mc:Fallback>
                <p:oleObj name="公式" r:id="rId7" imgW="1384200" imgH="711000" progId="Equation.3">
                  <p:embed/>
                  <p:pic>
                    <p:nvPicPr>
                      <p:cNvPr id="5128" name="Object 8">
                        <a:extLst>
                          <a:ext uri="{FF2B5EF4-FFF2-40B4-BE49-F238E27FC236}">
                            <a16:creationId xmlns:a16="http://schemas.microsoft.com/office/drawing/2014/main" id="{12BD1397-0A14-4599-B943-3B3912608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4395" y="4405310"/>
                        <a:ext cx="2763838"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9" name="Object 9">
            <a:extLst>
              <a:ext uri="{FF2B5EF4-FFF2-40B4-BE49-F238E27FC236}">
                <a16:creationId xmlns:a16="http://schemas.microsoft.com/office/drawing/2014/main" id="{F9EB5B8C-98A1-4660-82DE-A24A2EF1DBE8}"/>
              </a:ext>
            </a:extLst>
          </p:cNvPr>
          <p:cNvGraphicFramePr>
            <a:graphicFrameLocks noChangeAspect="1"/>
          </p:cNvGraphicFramePr>
          <p:nvPr>
            <p:extLst>
              <p:ext uri="{D42A27DB-BD31-4B8C-83A1-F6EECF244321}">
                <p14:modId xmlns:p14="http://schemas.microsoft.com/office/powerpoint/2010/main" val="2807831143"/>
              </p:ext>
            </p:extLst>
          </p:nvPr>
        </p:nvGraphicFramePr>
        <p:xfrm>
          <a:off x="6047719" y="3006240"/>
          <a:ext cx="1627188" cy="787400"/>
        </p:xfrm>
        <a:graphic>
          <a:graphicData uri="http://schemas.openxmlformats.org/presentationml/2006/ole">
            <mc:AlternateContent xmlns:mc="http://schemas.openxmlformats.org/markup-compatibility/2006">
              <mc:Choice xmlns:v="urn:schemas-microsoft-com:vml" Requires="v">
                <p:oleObj spid="_x0000_s27713" name="公式" r:id="rId9" imgW="812520" imgH="393480" progId="Equation.3">
                  <p:embed/>
                </p:oleObj>
              </mc:Choice>
              <mc:Fallback>
                <p:oleObj name="公式" r:id="rId9" imgW="812520" imgH="393480" progId="Equation.3">
                  <p:embed/>
                  <p:pic>
                    <p:nvPicPr>
                      <p:cNvPr id="5129" name="Object 9">
                        <a:extLst>
                          <a:ext uri="{FF2B5EF4-FFF2-40B4-BE49-F238E27FC236}">
                            <a16:creationId xmlns:a16="http://schemas.microsoft.com/office/drawing/2014/main" id="{F9EB5B8C-98A1-4660-82DE-A24A2EF1DB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7719" y="3006240"/>
                        <a:ext cx="162718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AutoShape 10">
            <a:extLst>
              <a:ext uri="{FF2B5EF4-FFF2-40B4-BE49-F238E27FC236}">
                <a16:creationId xmlns:a16="http://schemas.microsoft.com/office/drawing/2014/main" id="{825B1E64-DC87-444D-BA31-44FEB650F385}"/>
              </a:ext>
            </a:extLst>
          </p:cNvPr>
          <p:cNvSpPr>
            <a:spLocks noChangeArrowheads="1"/>
          </p:cNvSpPr>
          <p:nvPr/>
        </p:nvSpPr>
        <p:spPr bwMode="auto">
          <a:xfrm>
            <a:off x="5232538" y="3270249"/>
            <a:ext cx="503238"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7D23EC4-64B0-469E-9C4D-9DEE0308483D}"/>
              </a:ext>
            </a:extLst>
          </p:cNvPr>
          <p:cNvSpPr txBox="1">
            <a:spLocks noChangeArrowheads="1"/>
          </p:cNvSpPr>
          <p:nvPr/>
        </p:nvSpPr>
        <p:spPr bwMode="auto">
          <a:xfrm>
            <a:off x="1703512" y="1772816"/>
            <a:ext cx="1728192"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矢量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标量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张量</a:t>
            </a:r>
          </a:p>
        </p:txBody>
      </p:sp>
      <p:sp>
        <p:nvSpPr>
          <p:cNvPr id="7" name="Text Box 5">
            <a:extLst>
              <a:ext uri="{FF2B5EF4-FFF2-40B4-BE49-F238E27FC236}">
                <a16:creationId xmlns:a16="http://schemas.microsoft.com/office/drawing/2014/main" id="{1985967E-5A07-4431-8689-F7FDF26B9927}"/>
              </a:ext>
            </a:extLst>
          </p:cNvPr>
          <p:cNvSpPr txBox="1">
            <a:spLocks noChangeArrowheads="1"/>
          </p:cNvSpPr>
          <p:nvPr/>
        </p:nvSpPr>
        <p:spPr bwMode="auto">
          <a:xfrm>
            <a:off x="1415480" y="1067384"/>
            <a:ext cx="4493538"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根据变量形式不同可分为：</a:t>
            </a:r>
          </a:p>
        </p:txBody>
      </p:sp>
      <p:sp>
        <p:nvSpPr>
          <p:cNvPr id="8" name="Text Box 5">
            <a:extLst>
              <a:ext uri="{FF2B5EF4-FFF2-40B4-BE49-F238E27FC236}">
                <a16:creationId xmlns:a16="http://schemas.microsoft.com/office/drawing/2014/main" id="{04FACBD9-2717-49E7-97EF-6A9D79712649}"/>
              </a:ext>
            </a:extLst>
          </p:cNvPr>
          <p:cNvSpPr txBox="1">
            <a:spLocks noChangeArrowheads="1"/>
          </p:cNvSpPr>
          <p:nvPr/>
        </p:nvSpPr>
        <p:spPr bwMode="auto">
          <a:xfrm>
            <a:off x="1398057" y="3374455"/>
            <a:ext cx="2339102"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不同坐标系：</a:t>
            </a:r>
          </a:p>
        </p:txBody>
      </p:sp>
      <p:sp>
        <p:nvSpPr>
          <p:cNvPr id="9" name="Rectangle 2">
            <a:extLst>
              <a:ext uri="{FF2B5EF4-FFF2-40B4-BE49-F238E27FC236}">
                <a16:creationId xmlns:a16="http://schemas.microsoft.com/office/drawing/2014/main" id="{A28DDA5A-6381-4174-89CB-302DEEEC9790}"/>
              </a:ext>
            </a:extLst>
          </p:cNvPr>
          <p:cNvSpPr txBox="1">
            <a:spLocks noChangeArrowheads="1"/>
          </p:cNvSpPr>
          <p:nvPr/>
        </p:nvSpPr>
        <p:spPr bwMode="auto">
          <a:xfrm>
            <a:off x="1703512" y="4086851"/>
            <a:ext cx="38164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直角坐标系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极坐标系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曲面坐标系</a:t>
            </a:r>
          </a:p>
        </p:txBody>
      </p:sp>
    </p:spTree>
    <p:extLst>
      <p:ext uri="{BB962C8B-B14F-4D97-AF65-F5344CB8AC3E}">
        <p14:creationId xmlns:p14="http://schemas.microsoft.com/office/powerpoint/2010/main" val="3934039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sz="half" idx="1"/>
          </p:nvPr>
        </p:nvSpPr>
        <p:spPr>
          <a:xfrm>
            <a:off x="911424" y="1053926"/>
            <a:ext cx="7345635" cy="1399999"/>
          </a:xfrm>
          <a:noFill/>
        </p:spPr>
        <p:txBody>
          <a:bodyPr wrap="square" rtlCol="0">
            <a:spAutoFit/>
          </a:bodyPr>
          <a:lstStyle/>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用简单的方程来模拟流体力学方程进行讨论分析，以阐明有限差分法的基本概念。</a:t>
            </a:r>
          </a:p>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流体的运动可以概括或分解为迁移、波动、扩散。</a:t>
            </a:r>
          </a:p>
        </p:txBody>
      </p:sp>
      <p:sp>
        <p:nvSpPr>
          <p:cNvPr id="5" name="矩形 4"/>
          <p:cNvSpPr/>
          <p:nvPr/>
        </p:nvSpPr>
        <p:spPr>
          <a:xfrm>
            <a:off x="885160" y="228965"/>
            <a:ext cx="2089033" cy="540725"/>
          </a:xfrm>
          <a:prstGeom prst="rect">
            <a:avLst/>
          </a:prstGeom>
        </p:spPr>
        <p:txBody>
          <a:bodyPr wrap="none">
            <a:spAutoFit/>
          </a:bodyPr>
          <a:lstStyle/>
          <a:p>
            <a:pPr lvl="1" indent="-457200" algn="just" eaLnBrk="1" hangingPunct="1">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模型方程</a:t>
            </a:r>
          </a:p>
        </p:txBody>
      </p:sp>
      <p:cxnSp>
        <p:nvCxnSpPr>
          <p:cNvPr id="3" name="直接连接符 2"/>
          <p:cNvCxnSpPr/>
          <p:nvPr/>
        </p:nvCxnSpPr>
        <p:spPr bwMode="auto">
          <a:xfrm>
            <a:off x="2063552" y="3786845"/>
            <a:ext cx="838633"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367807" y="378684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3359695" y="38009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1271463" y="37971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61362CB2-D74C-40B6-8A52-1E18BAD41FDC}"/>
                  </a:ext>
                </a:extLst>
              </p:cNvPr>
              <p:cNvSpPr txBox="1"/>
              <p:nvPr/>
            </p:nvSpPr>
            <p:spPr bwMode="auto">
              <a:xfrm>
                <a:off x="1199455" y="2797022"/>
                <a:ext cx="5837238" cy="8382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num>
                        <m:den>
                          <m:r>
                            <a:rPr lang="zh-CN" altLang="en-US" sz="2400" i="1">
                              <a:solidFill>
                                <a:srgbClr val="000000"/>
                              </a:solidFill>
                              <a:latin typeface="Cambria Math" panose="02040503050406030204" pitchFamily="18" charset="0"/>
                            </a:rPr>
                            <m:t>𝜌</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𝜈</m:t>
                      </m:r>
                      <m:r>
                        <m:rPr>
                          <m:sty m:val="p"/>
                        </m:rPr>
                        <a:rPr lang="zh-CN" altLang="en-US" sz="2400" i="1">
                          <a:solidFill>
                            <a:srgbClr val="000000"/>
                          </a:solidFill>
                          <a:latin typeface="Cambria Math" panose="02040503050406030204" pitchFamily="18" charset="0"/>
                        </a:rPr>
                        <m:t>Δ</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oMath>
                  </m:oMathPara>
                </a14:m>
                <a:endParaRPr lang="zh-CN" altLang="en-US" sz="2400" dirty="0"/>
              </a:p>
            </p:txBody>
          </p:sp>
        </mc:Choice>
        <mc:Fallback xmlns="">
          <p:sp>
            <p:nvSpPr>
              <p:cNvPr id="9" name="Object 4">
                <a:extLst>
                  <a:ext uri="{FF2B5EF4-FFF2-40B4-BE49-F238E27FC236}">
                    <a16:creationId xmlns:a16="http://schemas.microsoft.com/office/drawing/2014/main" id="{61362CB2-D74C-40B6-8A52-1E18BAD41FDC}"/>
                  </a:ext>
                </a:extLst>
              </p:cNvPr>
              <p:cNvSpPr txBox="1">
                <a:spLocks noRot="1" noChangeAspect="1" noMove="1" noResize="1" noEditPoints="1" noAdjustHandles="1" noChangeArrowheads="1" noChangeShapeType="1" noTextEdit="1"/>
              </p:cNvSpPr>
              <p:nvPr/>
            </p:nvSpPr>
            <p:spPr bwMode="auto">
              <a:xfrm>
                <a:off x="1199455" y="2797022"/>
                <a:ext cx="5837238" cy="8382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0BCBF2EC-B157-4D9D-8C40-FAC916595888}"/>
              </a:ext>
            </a:extLst>
          </p:cNvPr>
          <p:cNvSpPr txBox="1"/>
          <p:nvPr/>
        </p:nvSpPr>
        <p:spPr>
          <a:xfrm>
            <a:off x="513289" y="4051497"/>
            <a:ext cx="1338828" cy="369332"/>
          </a:xfrm>
          <a:prstGeom prst="rect">
            <a:avLst/>
          </a:prstGeom>
          <a:noFill/>
        </p:spPr>
        <p:txBody>
          <a:bodyPr wrap="none" rtlCol="0">
            <a:spAutoFit/>
          </a:bodyPr>
          <a:lstStyle/>
          <a:p>
            <a:r>
              <a:rPr lang="zh-CN" altLang="en-US" dirty="0"/>
              <a:t>时间导数项</a:t>
            </a:r>
          </a:p>
        </p:txBody>
      </p:sp>
      <p:sp>
        <p:nvSpPr>
          <p:cNvPr id="15" name="文本框 14">
            <a:extLst>
              <a:ext uri="{FF2B5EF4-FFF2-40B4-BE49-F238E27FC236}">
                <a16:creationId xmlns:a16="http://schemas.microsoft.com/office/drawing/2014/main" id="{DD131BA9-AA7C-47BA-8D06-9D3EDD5B38B5}"/>
              </a:ext>
            </a:extLst>
          </p:cNvPr>
          <p:cNvSpPr txBox="1"/>
          <p:nvPr/>
        </p:nvSpPr>
        <p:spPr>
          <a:xfrm>
            <a:off x="2084292" y="4060546"/>
            <a:ext cx="877163" cy="369332"/>
          </a:xfrm>
          <a:prstGeom prst="rect">
            <a:avLst/>
          </a:prstGeom>
          <a:noFill/>
        </p:spPr>
        <p:txBody>
          <a:bodyPr wrap="none" rtlCol="0">
            <a:spAutoFit/>
          </a:bodyPr>
          <a:lstStyle/>
          <a:p>
            <a:r>
              <a:rPr lang="zh-CN" altLang="en-US" dirty="0"/>
              <a:t>对流项</a:t>
            </a:r>
          </a:p>
        </p:txBody>
      </p:sp>
      <p:sp>
        <p:nvSpPr>
          <p:cNvPr id="16" name="文本框 15">
            <a:extLst>
              <a:ext uri="{FF2B5EF4-FFF2-40B4-BE49-F238E27FC236}">
                <a16:creationId xmlns:a16="http://schemas.microsoft.com/office/drawing/2014/main" id="{529795FD-C747-4A87-AF9C-A0EC5F8AE786}"/>
              </a:ext>
            </a:extLst>
          </p:cNvPr>
          <p:cNvSpPr txBox="1"/>
          <p:nvPr/>
        </p:nvSpPr>
        <p:spPr>
          <a:xfrm>
            <a:off x="3232213" y="4028280"/>
            <a:ext cx="1338828" cy="369332"/>
          </a:xfrm>
          <a:prstGeom prst="rect">
            <a:avLst/>
          </a:prstGeom>
          <a:noFill/>
        </p:spPr>
        <p:txBody>
          <a:bodyPr wrap="none" rtlCol="0">
            <a:spAutoFit/>
          </a:bodyPr>
          <a:lstStyle/>
          <a:p>
            <a:r>
              <a:rPr lang="zh-CN" altLang="en-US" dirty="0"/>
              <a:t>压力梯度项</a:t>
            </a:r>
          </a:p>
        </p:txBody>
      </p:sp>
      <p:sp>
        <p:nvSpPr>
          <p:cNvPr id="17" name="文本框 16">
            <a:extLst>
              <a:ext uri="{FF2B5EF4-FFF2-40B4-BE49-F238E27FC236}">
                <a16:creationId xmlns:a16="http://schemas.microsoft.com/office/drawing/2014/main" id="{FFB5CA7C-C052-4076-BB9A-BE67F1D53FC3}"/>
              </a:ext>
            </a:extLst>
          </p:cNvPr>
          <p:cNvSpPr txBox="1"/>
          <p:nvPr/>
        </p:nvSpPr>
        <p:spPr>
          <a:xfrm>
            <a:off x="4818043" y="4060546"/>
            <a:ext cx="1338828" cy="369332"/>
          </a:xfrm>
          <a:prstGeom prst="rect">
            <a:avLst/>
          </a:prstGeom>
          <a:noFill/>
        </p:spPr>
        <p:txBody>
          <a:bodyPr wrap="none" rtlCol="0">
            <a:spAutoFit/>
          </a:bodyPr>
          <a:lstStyle/>
          <a:p>
            <a:r>
              <a:rPr lang="zh-CN" altLang="en-US" dirty="0"/>
              <a:t>粘性扩散项</a:t>
            </a:r>
          </a:p>
        </p:txBody>
      </p:sp>
    </p:spTree>
    <p:extLst>
      <p:ext uri="{BB962C8B-B14F-4D97-AF65-F5344CB8AC3E}">
        <p14:creationId xmlns:p14="http://schemas.microsoft.com/office/powerpoint/2010/main" val="407804383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83B5C66-3487-42A2-A8CD-8176E01A2080}"/>
              </a:ext>
            </a:extLst>
          </p:cNvPr>
          <p:cNvSpPr/>
          <p:nvPr/>
        </p:nvSpPr>
        <p:spPr bwMode="auto">
          <a:xfrm>
            <a:off x="4079776" y="1052736"/>
            <a:ext cx="4536504" cy="4422710"/>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 name="文本框 4">
            <a:extLst>
              <a:ext uri="{FF2B5EF4-FFF2-40B4-BE49-F238E27FC236}">
                <a16:creationId xmlns:a16="http://schemas.microsoft.com/office/drawing/2014/main" id="{D97681DD-D9BD-404E-B042-7D5BA4641F30}"/>
              </a:ext>
            </a:extLst>
          </p:cNvPr>
          <p:cNvSpPr txBox="1"/>
          <p:nvPr/>
        </p:nvSpPr>
        <p:spPr>
          <a:xfrm>
            <a:off x="4746763" y="5475446"/>
            <a:ext cx="2954655" cy="461665"/>
          </a:xfrm>
          <a:prstGeom prst="rect">
            <a:avLst/>
          </a:prstGeom>
          <a:noFill/>
        </p:spPr>
        <p:txBody>
          <a:bodyPr wrap="none" rtlCol="0">
            <a:spAutoFit/>
          </a:bodyPr>
          <a:lstStyle/>
          <a:p>
            <a:r>
              <a:rPr lang="zh-CN" altLang="en-US" sz="2400" dirty="0">
                <a:solidFill>
                  <a:schemeClr val="accent2">
                    <a:lumMod val="75000"/>
                  </a:schemeClr>
                </a:solidFill>
                <a:ea typeface="隶书" panose="02010509060101010101" pitchFamily="49" charset="-122"/>
                <a:hlinkClick r:id="rId2">
                  <a:extLst>
                    <a:ext uri="{A12FA001-AC4F-418D-AE19-62706E023703}">
                      <ahyp:hlinkClr xmlns:ahyp="http://schemas.microsoft.com/office/drawing/2018/hyperlinkcolor" xmlns="" val="tx"/>
                    </a:ext>
                  </a:extLst>
                </a:hlinkClick>
              </a:rPr>
              <a:t>问卷网上课情况调查</a:t>
            </a:r>
            <a:endParaRPr lang="zh-CN" altLang="en-US" sz="2400" dirty="0">
              <a:solidFill>
                <a:schemeClr val="accent2">
                  <a:lumMod val="75000"/>
                </a:schemeClr>
              </a:solidFill>
              <a:ea typeface="隶书" panose="02010509060101010101" pitchFamily="49" charset="-122"/>
            </a:endParaRPr>
          </a:p>
        </p:txBody>
      </p:sp>
      <p:pic>
        <p:nvPicPr>
          <p:cNvPr id="9" name="图片 8">
            <a:extLst>
              <a:ext uri="{FF2B5EF4-FFF2-40B4-BE49-F238E27FC236}">
                <a16:creationId xmlns:a16="http://schemas.microsoft.com/office/drawing/2014/main" id="{E54878E1-0421-4BD5-B263-CE30CF657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511" y="1267574"/>
            <a:ext cx="3993034" cy="3993034"/>
          </a:xfrm>
          <a:prstGeom prst="rect">
            <a:avLst/>
          </a:prstGeom>
        </p:spPr>
      </p:pic>
    </p:spTree>
    <p:extLst>
      <p:ext uri="{BB962C8B-B14F-4D97-AF65-F5344CB8AC3E}">
        <p14:creationId xmlns:p14="http://schemas.microsoft.com/office/powerpoint/2010/main" val="37726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5032" y="5625433"/>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Poisson</a:t>
            </a:r>
            <a:r>
              <a:rPr lang="zh-CN" altLang="en-US" sz="2400" b="1" dirty="0">
                <a:latin typeface="黑体" panose="02010609060101010101" pitchFamily="49" charset="-122"/>
                <a:ea typeface="黑体" panose="02010609060101010101" pitchFamily="49" charset="-122"/>
              </a:rPr>
              <a:t>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4" name="矩形 3"/>
          <p:cNvSpPr/>
          <p:nvPr/>
        </p:nvSpPr>
        <p:spPr>
          <a:xfrm>
            <a:off x="965032" y="4431235"/>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Burgers</a:t>
            </a:r>
            <a:r>
              <a:rPr lang="zh-CN" altLang="en-US" sz="2400" b="1" dirty="0">
                <a:latin typeface="黑体" panose="02010609060101010101" pitchFamily="49" charset="-122"/>
                <a:ea typeface="黑体" panose="02010609060101010101" pitchFamily="49" charset="-122"/>
              </a:rPr>
              <a:t>方程</a:t>
            </a: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3" name="矩形 2"/>
          <p:cNvSpPr/>
          <p:nvPr/>
        </p:nvSpPr>
        <p:spPr>
          <a:xfrm>
            <a:off x="983432" y="335848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扩散方程</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热传导方程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zh-CN" altLang="en-US" sz="2400" b="1" dirty="0">
              <a:latin typeface="黑体" panose="02010609060101010101" pitchFamily="49" charset="-122"/>
              <a:ea typeface="黑体" panose="02010609060101010101" pitchFamily="49" charset="-122"/>
            </a:endParaRPr>
          </a:p>
        </p:txBody>
      </p:sp>
      <p:sp>
        <p:nvSpPr>
          <p:cNvPr id="2" name="矩形 1"/>
          <p:cNvSpPr/>
          <p:nvPr/>
        </p:nvSpPr>
        <p:spPr>
          <a:xfrm>
            <a:off x="983431" y="222724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波动方程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52226" name="Rectangle 2"/>
          <p:cNvSpPr>
            <a:spLocks noGrp="1" noChangeArrowheads="1"/>
          </p:cNvSpPr>
          <p:nvPr>
            <p:ph type="body" sz="half" idx="1"/>
          </p:nvPr>
        </p:nvSpPr>
        <p:spPr>
          <a:xfrm>
            <a:off x="983432" y="1154503"/>
            <a:ext cx="7704087" cy="830997"/>
          </a:xfrm>
          <a:solidFill>
            <a:srgbClr val="E5F2FF"/>
          </a:solidFill>
        </p:spPr>
        <p:txBody>
          <a:bodyPr wrap="square">
            <a:spAutoFit/>
          </a:bodyPr>
          <a:lstStyle/>
          <a:p>
            <a:pPr eaLnBrk="0" hangingPunct="0">
              <a:spcBef>
                <a:spcPct val="0"/>
              </a:spcBef>
            </a:pPr>
            <a:r>
              <a:rPr lang="zh-CN" altLang="en-US" sz="2400" dirty="0">
                <a:latin typeface="黑体" panose="02010609060101010101" pitchFamily="49" charset="-122"/>
                <a:ea typeface="黑体" panose="02010609060101010101" pitchFamily="49" charset="-122"/>
              </a:rPr>
              <a:t>对流方程</a:t>
            </a:r>
          </a:p>
          <a:p>
            <a:pPr eaLnBrk="0" hangingPunct="0">
              <a:spcBef>
                <a:spcPct val="0"/>
              </a:spcBef>
            </a:pPr>
            <a:endParaRPr lang="en-US" altLang="zh-CN" sz="2400" dirty="0">
              <a:latin typeface="黑体" panose="02010609060101010101" pitchFamily="49" charset="-122"/>
              <a:ea typeface="黑体" panose="02010609060101010101" pitchFamily="49" charset="-122"/>
            </a:endParaRPr>
          </a:p>
        </p:txBody>
      </p:sp>
      <p:graphicFrame>
        <p:nvGraphicFramePr>
          <p:cNvPr id="52227" name="Object 3"/>
          <p:cNvGraphicFramePr>
            <a:graphicFrameLocks noGrp="1" noChangeAspect="1"/>
          </p:cNvGraphicFramePr>
          <p:nvPr>
            <p:ph sz="quarter" idx="2"/>
            <p:extLst>
              <p:ext uri="{D42A27DB-BD31-4B8C-83A1-F6EECF244321}">
                <p14:modId xmlns:p14="http://schemas.microsoft.com/office/powerpoint/2010/main" val="3428769188"/>
              </p:ext>
            </p:extLst>
          </p:nvPr>
        </p:nvGraphicFramePr>
        <p:xfrm>
          <a:off x="4739555" y="2176415"/>
          <a:ext cx="1835150" cy="838200"/>
        </p:xfrm>
        <a:graphic>
          <a:graphicData uri="http://schemas.openxmlformats.org/presentationml/2006/ole">
            <mc:AlternateContent xmlns:mc="http://schemas.openxmlformats.org/markup-compatibility/2006">
              <mc:Choice xmlns:v="urn:schemas-microsoft-com:vml" Requires="v">
                <p:oleObj spid="_x0000_s5352" name="公式" r:id="rId3" imgW="904945" imgH="409590" progId="Equation.3">
                  <p:embed/>
                </p:oleObj>
              </mc:Choice>
              <mc:Fallback>
                <p:oleObj name="公式" r:id="rId3" imgW="904945" imgH="409590" progId="Equation.3">
                  <p:embed/>
                  <p:pic>
                    <p:nvPicPr>
                      <p:cNvPr id="522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555" y="2176415"/>
                        <a:ext cx="18351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noGrp="1" noChangeAspect="1"/>
          </p:cNvGraphicFramePr>
          <p:nvPr>
            <p:ph sz="quarter" idx="3"/>
            <p:extLst>
              <p:ext uri="{D42A27DB-BD31-4B8C-83A1-F6EECF244321}">
                <p14:modId xmlns:p14="http://schemas.microsoft.com/office/powerpoint/2010/main" val="275746028"/>
              </p:ext>
            </p:extLst>
          </p:nvPr>
        </p:nvGraphicFramePr>
        <p:xfrm>
          <a:off x="4739556" y="1191413"/>
          <a:ext cx="1882775" cy="788987"/>
        </p:xfrm>
        <a:graphic>
          <a:graphicData uri="http://schemas.openxmlformats.org/presentationml/2006/ole">
            <mc:AlternateContent xmlns:mc="http://schemas.openxmlformats.org/markup-compatibility/2006">
              <mc:Choice xmlns:v="urn:schemas-microsoft-com:vml" Requires="v">
                <p:oleObj spid="_x0000_s5353" name="公式" r:id="rId5" imgW="933579" imgH="380970" progId="Equation.3">
                  <p:embed/>
                </p:oleObj>
              </mc:Choice>
              <mc:Fallback>
                <p:oleObj name="公式" r:id="rId5" imgW="933579" imgH="380970" progId="Equation.3">
                  <p:embed/>
                  <p:pic>
                    <p:nvPicPr>
                      <p:cNvPr id="5222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556" y="1191413"/>
                        <a:ext cx="1882775"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noChangeAspect="1"/>
          </p:cNvGraphicFramePr>
          <p:nvPr>
            <p:extLst>
              <p:ext uri="{D42A27DB-BD31-4B8C-83A1-F6EECF244321}">
                <p14:modId xmlns:p14="http://schemas.microsoft.com/office/powerpoint/2010/main" val="2400712237"/>
              </p:ext>
            </p:extLst>
          </p:nvPr>
        </p:nvGraphicFramePr>
        <p:xfrm>
          <a:off x="4727050" y="4394694"/>
          <a:ext cx="2516187" cy="839788"/>
        </p:xfrm>
        <a:graphic>
          <a:graphicData uri="http://schemas.openxmlformats.org/presentationml/2006/ole">
            <mc:AlternateContent xmlns:mc="http://schemas.openxmlformats.org/markup-compatibility/2006">
              <mc:Choice xmlns:v="urn:schemas-microsoft-com:vml" Requires="v">
                <p:oleObj spid="_x0000_s5354" name="公式" r:id="rId7" imgW="1247744" imgH="409590" progId="Equation.3">
                  <p:embed/>
                </p:oleObj>
              </mc:Choice>
              <mc:Fallback>
                <p:oleObj name="公式" r:id="rId7" imgW="1247744" imgH="409590" progId="Equation.3">
                  <p:embed/>
                  <p:pic>
                    <p:nvPicPr>
                      <p:cNvPr id="522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050" y="4394694"/>
                        <a:ext cx="2516187"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p:cNvGraphicFramePr>
            <a:graphicFrameLocks noChangeAspect="1"/>
          </p:cNvGraphicFramePr>
          <p:nvPr>
            <p:extLst>
              <p:ext uri="{D42A27DB-BD31-4B8C-83A1-F6EECF244321}">
                <p14:modId xmlns:p14="http://schemas.microsoft.com/office/powerpoint/2010/main" val="820173521"/>
              </p:ext>
            </p:extLst>
          </p:nvPr>
        </p:nvGraphicFramePr>
        <p:xfrm>
          <a:off x="4739556" y="3313913"/>
          <a:ext cx="1601787" cy="839787"/>
        </p:xfrm>
        <a:graphic>
          <a:graphicData uri="http://schemas.openxmlformats.org/presentationml/2006/ole">
            <mc:AlternateContent xmlns:mc="http://schemas.openxmlformats.org/markup-compatibility/2006">
              <mc:Choice xmlns:v="urn:schemas-microsoft-com:vml" Requires="v">
                <p:oleObj spid="_x0000_s5355" name="公式" r:id="rId9" imgW="790679" imgH="409590" progId="Equation.3">
                  <p:embed/>
                </p:oleObj>
              </mc:Choice>
              <mc:Fallback>
                <p:oleObj name="公式" r:id="rId9" imgW="790679" imgH="409590" progId="Equation.3">
                  <p:embed/>
                  <p:pic>
                    <p:nvPicPr>
                      <p:cNvPr id="5223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556" y="3313913"/>
                        <a:ext cx="1601787"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2" name="Object 8"/>
          <p:cNvGraphicFramePr>
            <a:graphicFrameLocks noChangeAspect="1"/>
          </p:cNvGraphicFramePr>
          <p:nvPr>
            <p:extLst>
              <p:ext uri="{D42A27DB-BD31-4B8C-83A1-F6EECF244321}">
                <p14:modId xmlns:p14="http://schemas.microsoft.com/office/powerpoint/2010/main" val="1190199186"/>
              </p:ext>
            </p:extLst>
          </p:nvPr>
        </p:nvGraphicFramePr>
        <p:xfrm>
          <a:off x="4727050" y="5567429"/>
          <a:ext cx="1931987" cy="889000"/>
        </p:xfrm>
        <a:graphic>
          <a:graphicData uri="http://schemas.openxmlformats.org/presentationml/2006/ole">
            <mc:AlternateContent xmlns:mc="http://schemas.openxmlformats.org/markup-compatibility/2006">
              <mc:Choice xmlns:v="urn:schemas-microsoft-com:vml" Requires="v">
                <p:oleObj spid="_x0000_s5356" name="公式" r:id="rId11" imgW="952489" imgH="438210" progId="Equation.3">
                  <p:embed/>
                </p:oleObj>
              </mc:Choice>
              <mc:Fallback>
                <p:oleObj name="公式" r:id="rId11" imgW="952489" imgH="438210" progId="Equation.3">
                  <p:embed/>
                  <p:pic>
                    <p:nvPicPr>
                      <p:cNvPr id="5223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7050" y="5567429"/>
                        <a:ext cx="1931987"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3" name="Text Box 9"/>
          <p:cNvSpPr txBox="1">
            <a:spLocks noChangeArrowheads="1"/>
          </p:cNvSpPr>
          <p:nvPr/>
        </p:nvSpPr>
        <p:spPr bwMode="auto">
          <a:xfrm>
            <a:off x="859834" y="186085"/>
            <a:ext cx="2698175" cy="540725"/>
          </a:xfrm>
          <a:prstGeom prst="rect">
            <a:avLst/>
          </a:prstGeom>
        </p:spPr>
        <p:txBody>
          <a:bodyPr wrap="none">
            <a:spAutoFit/>
          </a:bodyPr>
          <a:lstStyle>
            <a:defPPr>
              <a:defRPr lang="en-US"/>
            </a:defPPr>
            <a:lvl2pPr lvl="1" indent="-457200" algn="just" eaLnBrk="1" hangingPunct="1">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stStyle>
          <a:p>
            <a:pPr marL="0" lvl="1" indent="0">
              <a:buNone/>
            </a:pPr>
            <a:r>
              <a:rPr lang="zh-CN" altLang="en-US" dirty="0"/>
              <a:t>常用的模型方程</a:t>
            </a:r>
          </a:p>
        </p:txBody>
      </p:sp>
    </p:spTree>
    <p:extLst>
      <p:ext uri="{BB962C8B-B14F-4D97-AF65-F5344CB8AC3E}">
        <p14:creationId xmlns:p14="http://schemas.microsoft.com/office/powerpoint/2010/main" val="17773864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Text Box 2"/>
          <p:cNvSpPr txBox="1">
            <a:spLocks noChangeArrowheads="1"/>
          </p:cNvSpPr>
          <p:nvPr/>
        </p:nvSpPr>
        <p:spPr bwMode="auto">
          <a:xfrm>
            <a:off x="983432" y="116632"/>
            <a:ext cx="3974165" cy="523220"/>
          </a:xfrm>
          <a:prstGeom prst="rect">
            <a:avLst/>
          </a:prstGeom>
        </p:spPr>
        <p:txBody>
          <a:bodyPr wrap="none">
            <a:spAutoFit/>
          </a:bodyPr>
          <a:lstStyle>
            <a:defPPr>
              <a:defRPr lang="en-US"/>
            </a:defPPr>
            <a:lvl2pPr lvl="1" indent="-457200" algn="just" eaLnBrk="1" hangingPunct="1">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stStyle>
          <a:p>
            <a:r>
              <a:rPr lang="zh-CN" altLang="en-US" sz="2800" b="1" dirty="0">
                <a:latin typeface="黑体" panose="02010609060101010101" pitchFamily="49" charset="-122"/>
                <a:ea typeface="黑体" panose="02010609060101010101" pitchFamily="49" charset="-122"/>
              </a:rPr>
              <a:t>适合</a:t>
            </a:r>
            <a:r>
              <a:rPr lang="en-US" altLang="zh-CN" sz="2800" b="1" dirty="0">
                <a:latin typeface="黑体" panose="02010609060101010101" pitchFamily="49" charset="-122"/>
                <a:ea typeface="黑体" panose="02010609060101010101" pitchFamily="49" charset="-122"/>
              </a:rPr>
              <a:t>CFD</a:t>
            </a:r>
            <a:r>
              <a:rPr lang="zh-CN" altLang="en-US" sz="2800" b="1" dirty="0">
                <a:latin typeface="黑体" panose="02010609060101010101" pitchFamily="49" charset="-122"/>
                <a:ea typeface="黑体" panose="02010609060101010101" pitchFamily="49" charset="-122"/>
              </a:rPr>
              <a:t>使用的控制方程</a:t>
            </a:r>
          </a:p>
        </p:txBody>
      </p:sp>
      <p:sp>
        <p:nvSpPr>
          <p:cNvPr id="4" name="Text Box 4"/>
          <p:cNvSpPr txBox="1">
            <a:spLocks noChangeArrowheads="1"/>
          </p:cNvSpPr>
          <p:nvPr/>
        </p:nvSpPr>
        <p:spPr bwMode="auto">
          <a:xfrm>
            <a:off x="1415478" y="1427512"/>
            <a:ext cx="734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守恒变量：</a:t>
            </a:r>
          </a:p>
        </p:txBody>
      </p:sp>
      <p:graphicFrame>
        <p:nvGraphicFramePr>
          <p:cNvPr id="5" name="Object 5"/>
          <p:cNvGraphicFramePr>
            <a:graphicFrameLocks noGrp="1" noChangeAspect="1"/>
          </p:cNvGraphicFramePr>
          <p:nvPr>
            <p:ph sz="half" idx="1"/>
            <p:extLst>
              <p:ext uri="{D42A27DB-BD31-4B8C-83A1-F6EECF244321}">
                <p14:modId xmlns:p14="http://schemas.microsoft.com/office/powerpoint/2010/main" val="2381008755"/>
              </p:ext>
            </p:extLst>
          </p:nvPr>
        </p:nvGraphicFramePr>
        <p:xfrm>
          <a:off x="3071243" y="1036193"/>
          <a:ext cx="4078287" cy="1239838"/>
        </p:xfrm>
        <a:graphic>
          <a:graphicData uri="http://schemas.openxmlformats.org/presentationml/2006/ole">
            <mc:AlternateContent xmlns:mc="http://schemas.openxmlformats.org/markup-compatibility/2006">
              <mc:Choice xmlns:v="urn:schemas-microsoft-com:vml" Requires="v">
                <p:oleObj spid="_x0000_s28684" name="Equation" r:id="rId3" imgW="1587240" imgH="482400" progId="Equation.DSMT4">
                  <p:embed/>
                </p:oleObj>
              </mc:Choice>
              <mc:Fallback>
                <p:oleObj name="Equation" r:id="rId3" imgW="1587240" imgH="482400" progId="Equation.DSMT4">
                  <p:embed/>
                  <p:pic>
                    <p:nvPicPr>
                      <p:cNvPr id="109363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243" y="1036193"/>
                        <a:ext cx="4078287"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7"/>
          <p:cNvSpPr txBox="1">
            <a:spLocks noChangeArrowheads="1"/>
          </p:cNvSpPr>
          <p:nvPr/>
        </p:nvSpPr>
        <p:spPr bwMode="auto">
          <a:xfrm>
            <a:off x="1437704" y="2489945"/>
            <a:ext cx="734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非守恒变量：</a:t>
            </a:r>
          </a:p>
        </p:txBody>
      </p:sp>
      <p:graphicFrame>
        <p:nvGraphicFramePr>
          <p:cNvPr id="7" name="Object 8"/>
          <p:cNvGraphicFramePr>
            <a:graphicFrameLocks noChangeAspect="1"/>
          </p:cNvGraphicFramePr>
          <p:nvPr>
            <p:extLst>
              <p:ext uri="{D42A27DB-BD31-4B8C-83A1-F6EECF244321}">
                <p14:modId xmlns:p14="http://schemas.microsoft.com/office/powerpoint/2010/main" val="965242498"/>
              </p:ext>
            </p:extLst>
          </p:nvPr>
        </p:nvGraphicFramePr>
        <p:xfrm>
          <a:off x="3252025" y="2533503"/>
          <a:ext cx="2087563" cy="476250"/>
        </p:xfrm>
        <a:graphic>
          <a:graphicData uri="http://schemas.openxmlformats.org/presentationml/2006/ole">
            <mc:AlternateContent xmlns:mc="http://schemas.openxmlformats.org/markup-compatibility/2006">
              <mc:Choice xmlns:v="urn:schemas-microsoft-com:vml" Requires="v">
                <p:oleObj spid="_x0000_s28685" name="Equation" r:id="rId5" imgW="723600" imgH="164880" progId="Equation.DSMT4">
                  <p:embed/>
                </p:oleObj>
              </mc:Choice>
              <mc:Fallback>
                <p:oleObj name="Equation" r:id="rId5" imgW="723600" imgH="164880" progId="Equation.DSMT4">
                  <p:embed/>
                  <p:pic>
                    <p:nvPicPr>
                      <p:cNvPr id="109364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2025" y="2533503"/>
                        <a:ext cx="208756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3"/>
          <p:cNvSpPr txBox="1">
            <a:spLocks noChangeArrowheads="1"/>
          </p:cNvSpPr>
          <p:nvPr/>
        </p:nvSpPr>
        <p:spPr bwMode="auto">
          <a:xfrm>
            <a:off x="1425415" y="4571617"/>
            <a:ext cx="734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非守恒变量可以由守恒变量求出：</a:t>
            </a:r>
          </a:p>
        </p:txBody>
      </p:sp>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273" y="2892275"/>
            <a:ext cx="3811587" cy="371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26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591944" y="3547568"/>
            <a:ext cx="6480720" cy="3058549"/>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sp>
        <p:nvSpPr>
          <p:cNvPr id="1098758" name="Text Box 6"/>
          <p:cNvSpPr txBox="1">
            <a:spLocks noChangeArrowheads="1"/>
          </p:cNvSpPr>
          <p:nvPr/>
        </p:nvSpPr>
        <p:spPr bwMode="auto">
          <a:xfrm>
            <a:off x="1127448" y="1196752"/>
            <a:ext cx="10009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sz="2400">
                <a:solidFill>
                  <a:schemeClr val="accent2">
                    <a:lumMod val="50000"/>
                  </a:schemeClr>
                </a:solidFill>
                <a:latin typeface="黑体" panose="02010609060101010101" pitchFamily="49" charset="-122"/>
                <a:ea typeface="黑体" panose="02010609060101010101" pitchFamily="49" charset="-122"/>
              </a:defRPr>
            </a:lvl1pPr>
          </a:lstStyle>
          <a:p>
            <a:pPr marL="342900" indent="-342900">
              <a:buFont typeface="Wingdings" panose="05000000000000000000" pitchFamily="2" charset="2"/>
              <a:buChar char="n"/>
            </a:pPr>
            <a:r>
              <a:rPr lang="zh-CN" altLang="en-US" dirty="0"/>
              <a:t>守恒型方程可以</a:t>
            </a:r>
            <a:r>
              <a:rPr lang="zh-CN" altLang="en-US" dirty="0"/>
              <a:t>用同一个通用方程来表达</a:t>
            </a:r>
            <a:r>
              <a:rPr lang="zh-CN" altLang="en-US" dirty="0"/>
              <a:t>，有助于</a:t>
            </a:r>
            <a:r>
              <a:rPr lang="zh-CN" altLang="en-US" dirty="0"/>
              <a:t>计算程序的简化和程序结构的组织。</a:t>
            </a:r>
          </a:p>
        </p:txBody>
      </p:sp>
      <p:sp>
        <p:nvSpPr>
          <p:cNvPr id="6" name="Text Box 3"/>
          <p:cNvSpPr txBox="1">
            <a:spLocks noChangeArrowheads="1"/>
          </p:cNvSpPr>
          <p:nvPr/>
        </p:nvSpPr>
        <p:spPr bwMode="auto">
          <a:xfrm>
            <a:off x="1490719" y="2172061"/>
            <a:ext cx="734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342900" indent="-342900">
              <a:spcBef>
                <a:spcPct val="50000"/>
              </a:spcBef>
              <a:buFont typeface="Wingdings" panose="05000000000000000000" pitchFamily="2" charset="2"/>
              <a:buChar char="n"/>
              <a:defRPr sz="2400">
                <a:solidFill>
                  <a:schemeClr val="accent2">
                    <a:lumMod val="50000"/>
                  </a:schemeClr>
                </a:solidFill>
                <a:latin typeface="黑体" panose="02010609060101010101" pitchFamily="49" charset="-122"/>
                <a:ea typeface="黑体" panose="02010609060101010101" pitchFamily="49" charset="-122"/>
              </a:defRPr>
            </a:lvl1pPr>
          </a:lstStyle>
          <a:p>
            <a:pPr marL="0" indent="0">
              <a:buNone/>
            </a:pPr>
            <a:r>
              <a:rPr lang="zh-CN" altLang="en-US" dirty="0"/>
              <a:t>可以</a:t>
            </a:r>
            <a:r>
              <a:rPr lang="zh-CN" altLang="en-US" dirty="0"/>
              <a:t>表达成如下形式：</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2611213"/>
            <a:ext cx="3127375" cy="839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219" y="4369308"/>
            <a:ext cx="2304256" cy="215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4"/>
          <p:cNvSpPr txBox="1">
            <a:spLocks noChangeArrowheads="1"/>
          </p:cNvSpPr>
          <p:nvPr/>
        </p:nvSpPr>
        <p:spPr bwMode="auto">
          <a:xfrm>
            <a:off x="7009458" y="3729838"/>
            <a:ext cx="38164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对于无粘或粘性流动：</a:t>
            </a:r>
          </a:p>
        </p:txBody>
      </p:sp>
      <p:pic>
        <p:nvPicPr>
          <p:cNvPr id="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508" y="4353264"/>
            <a:ext cx="3749675"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4"/>
          <p:cNvSpPr txBox="1">
            <a:spLocks noChangeArrowheads="1"/>
          </p:cNvSpPr>
          <p:nvPr/>
        </p:nvSpPr>
        <p:spPr bwMode="auto">
          <a:xfrm>
            <a:off x="1514205" y="3760896"/>
            <a:ext cx="42484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列向量</a:t>
            </a:r>
            <a:r>
              <a:rPr lang="en-US" altLang="zh-CN" dirty="0"/>
              <a:t>U</a:t>
            </a:r>
            <a:r>
              <a:rPr lang="zh-CN" altLang="en-US" dirty="0"/>
              <a:t>被称为解向量。</a:t>
            </a:r>
          </a:p>
        </p:txBody>
      </p:sp>
      <p:sp>
        <p:nvSpPr>
          <p:cNvPr id="18" name="Text Box 6"/>
          <p:cNvSpPr txBox="1">
            <a:spLocks noChangeArrowheads="1"/>
          </p:cNvSpPr>
          <p:nvPr/>
        </p:nvSpPr>
        <p:spPr bwMode="auto">
          <a:xfrm>
            <a:off x="1514205" y="4527992"/>
            <a:ext cx="37766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列向量</a:t>
            </a:r>
            <a:r>
              <a:rPr lang="en-US" altLang="zh-CN" dirty="0"/>
              <a:t>F,G,H</a:t>
            </a:r>
            <a:r>
              <a:rPr lang="zh-CN" altLang="en-US" dirty="0"/>
              <a:t>被称为通量向量（或通量项）。</a:t>
            </a:r>
          </a:p>
        </p:txBody>
      </p:sp>
      <p:sp>
        <p:nvSpPr>
          <p:cNvPr id="19" name="Text Box 7"/>
          <p:cNvSpPr txBox="1">
            <a:spLocks noChangeArrowheads="1"/>
          </p:cNvSpPr>
          <p:nvPr/>
        </p:nvSpPr>
        <p:spPr bwMode="auto">
          <a:xfrm>
            <a:off x="1513748" y="5472152"/>
            <a:ext cx="37771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列向量</a:t>
            </a:r>
            <a:r>
              <a:rPr lang="en-US" altLang="zh-CN" dirty="0"/>
              <a:t>J</a:t>
            </a:r>
            <a:r>
              <a:rPr lang="zh-CN" altLang="en-US" dirty="0"/>
              <a:t>代表源</a:t>
            </a:r>
            <a:r>
              <a:rPr lang="zh-CN" altLang="en-US" dirty="0" smtClean="0"/>
              <a:t>项</a:t>
            </a:r>
            <a:endParaRPr lang="zh-CN" altLang="en-US" dirty="0"/>
          </a:p>
        </p:txBody>
      </p:sp>
    </p:spTree>
    <p:extLst>
      <p:ext uri="{BB962C8B-B14F-4D97-AF65-F5344CB8AC3E}">
        <p14:creationId xmlns:p14="http://schemas.microsoft.com/office/powerpoint/2010/main" val="9705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4" name="Text Box 4"/>
          <p:cNvSpPr txBox="1">
            <a:spLocks noChangeArrowheads="1"/>
          </p:cNvSpPr>
          <p:nvPr/>
        </p:nvSpPr>
        <p:spPr bwMode="auto">
          <a:xfrm>
            <a:off x="2267457" y="2231198"/>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对于无</a:t>
            </a:r>
            <a:r>
              <a:rPr lang="zh-CN" altLang="en-US" dirty="0"/>
              <a:t>粘流动</a:t>
            </a:r>
            <a:r>
              <a:rPr lang="zh-CN" altLang="en-US" dirty="0"/>
              <a:t>：</a:t>
            </a:r>
          </a:p>
        </p:txBody>
      </p:sp>
      <p:pic>
        <p:nvPicPr>
          <p:cNvPr id="1105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046" y="1268760"/>
            <a:ext cx="3127375" cy="8397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998" y="2924944"/>
            <a:ext cx="245745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10" y="2960662"/>
            <a:ext cx="2428875"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051" y="2916173"/>
            <a:ext cx="25019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784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8" name="Text Box 4"/>
          <p:cNvSpPr txBox="1">
            <a:spLocks noChangeArrowheads="1"/>
          </p:cNvSpPr>
          <p:nvPr/>
        </p:nvSpPr>
        <p:spPr bwMode="auto">
          <a:xfrm>
            <a:off x="1919536" y="2195146"/>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对于粘性流动：</a:t>
            </a:r>
          </a:p>
        </p:txBody>
      </p:sp>
      <p:pic>
        <p:nvPicPr>
          <p:cNvPr id="11018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069" y="1174067"/>
            <a:ext cx="3127375" cy="839788"/>
          </a:xfrm>
          <a:prstGeom prst="rect">
            <a:avLst/>
          </a:prstGeom>
          <a:noFill/>
          <a:extLst>
            <a:ext uri="{909E8E84-426E-40DD-AFC4-6F175D3DCCD1}">
              <a14:hiddenFill xmlns:a14="http://schemas.microsoft.com/office/drawing/2010/main">
                <a:solidFill>
                  <a:srgbClr val="FFFFFF"/>
                </a:solidFill>
              </a14:hiddenFill>
            </a:ext>
          </a:extLst>
        </p:spPr>
      </p:pic>
      <p:pic>
        <p:nvPicPr>
          <p:cNvPr id="11018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7" y="2996952"/>
            <a:ext cx="6586538" cy="249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7435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57" y="260648"/>
            <a:ext cx="64960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994" y="3356992"/>
            <a:ext cx="6592888"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310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575939" y="1105802"/>
            <a:ext cx="91450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solidFill>
                  <a:schemeClr val="tx1"/>
                </a:solidFill>
              </a:rPr>
              <a:t>求解定常问题，最好的方式是求解非定常方程，用长时间的渐进解趋于定常状态。这种方法称为求解定常流动的</a:t>
            </a:r>
            <a:r>
              <a:rPr lang="zh-CN" altLang="en-US" dirty="0">
                <a:solidFill>
                  <a:srgbClr val="FF0000"/>
                </a:solidFill>
              </a:rPr>
              <a:t>时间相关算法</a:t>
            </a:r>
            <a:r>
              <a:rPr lang="zh-CN" altLang="en-US" dirty="0">
                <a:solidFill>
                  <a:schemeClr val="tx1"/>
                </a:solidFill>
              </a:rPr>
              <a:t>。</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225714"/>
            <a:ext cx="3127375" cy="8397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447" y="2272455"/>
            <a:ext cx="3024336"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6"/>
          <p:cNvSpPr txBox="1">
            <a:spLocks noChangeArrowheads="1"/>
          </p:cNvSpPr>
          <p:nvPr/>
        </p:nvSpPr>
        <p:spPr bwMode="auto">
          <a:xfrm>
            <a:off x="1590227" y="3349231"/>
            <a:ext cx="97623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解向量</a:t>
            </a:r>
            <a:r>
              <a:rPr lang="en-US" altLang="zh-CN" dirty="0"/>
              <a:t>U</a:t>
            </a:r>
            <a:r>
              <a:rPr lang="zh-CN" altLang="en-US" dirty="0"/>
              <a:t>的分量通常就是每一时间步直接被求解的未知函数，右边的空间导数项被看成是已知的。</a:t>
            </a:r>
          </a:p>
        </p:txBody>
      </p:sp>
      <p:sp>
        <p:nvSpPr>
          <p:cNvPr id="10" name="Text Box 7"/>
          <p:cNvSpPr txBox="1">
            <a:spLocks noChangeArrowheads="1"/>
          </p:cNvSpPr>
          <p:nvPr/>
        </p:nvSpPr>
        <p:spPr bwMode="auto">
          <a:xfrm>
            <a:off x="1626231" y="4463958"/>
            <a:ext cx="96903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通过某种方式求出右边的空间导数项，比如可以用上一个时间步的结果计算出方程右边的这些项。</a:t>
            </a:r>
          </a:p>
        </p:txBody>
      </p:sp>
      <p:sp>
        <p:nvSpPr>
          <p:cNvPr id="2" name="右箭头 1"/>
          <p:cNvSpPr/>
          <p:nvPr/>
        </p:nvSpPr>
        <p:spPr bwMode="auto">
          <a:xfrm>
            <a:off x="5309647" y="2486566"/>
            <a:ext cx="576064" cy="318082"/>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23016099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3" name="Text Box 3"/>
          <p:cNvSpPr txBox="1">
            <a:spLocks noChangeArrowheads="1"/>
          </p:cNvSpPr>
          <p:nvPr/>
        </p:nvSpPr>
        <p:spPr bwMode="auto">
          <a:xfrm>
            <a:off x="1290096" y="985939"/>
            <a:ext cx="59766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latin typeface="黑体" panose="02010609060101010101" pitchFamily="49" charset="-122"/>
                <a:ea typeface="黑体" panose="02010609060101010101" pitchFamily="49" charset="-122"/>
              </a:defRPr>
            </a:lvl1pPr>
          </a:lstStyle>
          <a:p>
            <a:r>
              <a:rPr lang="zh-CN" altLang="en-US" dirty="0"/>
              <a:t>在包含激波的流场中，流场的原始变量</a:t>
            </a:r>
            <a:r>
              <a:rPr lang="en-US" altLang="zh-CN" dirty="0"/>
              <a:t>p,</a:t>
            </a:r>
            <a:r>
              <a:rPr lang="en-US" altLang="zh-CN" dirty="0">
                <a:sym typeface="Symbol" panose="05050102010706020507" pitchFamily="18" charset="2"/>
              </a:rPr>
              <a:t>,</a:t>
            </a:r>
            <a:r>
              <a:rPr lang="en-US" altLang="zh-CN" dirty="0" err="1">
                <a:sym typeface="Symbol" panose="05050102010706020507" pitchFamily="18" charset="2"/>
              </a:rPr>
              <a:t>u,T</a:t>
            </a:r>
            <a:r>
              <a:rPr lang="zh-CN" altLang="en-US" dirty="0">
                <a:sym typeface="Symbol" panose="05050102010706020507" pitchFamily="18" charset="2"/>
              </a:rPr>
              <a:t>等在跨过激波时，会发生急剧的不连续变化。</a:t>
            </a:r>
          </a:p>
        </p:txBody>
      </p:sp>
      <p:sp>
        <p:nvSpPr>
          <p:cNvPr id="1116165" name="Text Box 5"/>
          <p:cNvSpPr txBox="1">
            <a:spLocks noChangeArrowheads="1"/>
          </p:cNvSpPr>
          <p:nvPr/>
        </p:nvSpPr>
        <p:spPr bwMode="auto">
          <a:xfrm>
            <a:off x="1118990" y="2284327"/>
            <a:ext cx="601392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smtClean="0">
                <a:solidFill>
                  <a:srgbClr val="FF0000"/>
                </a:solidFill>
              </a:rPr>
              <a:t>激波捕捉法</a:t>
            </a:r>
            <a:r>
              <a:rPr lang="zh-CN" altLang="en-US" dirty="0"/>
              <a:t>计算含激波的流场时，是让激波作为流场计算的直接结果，自然而然地出现在计算区域里，而不必对激波本身进行特殊的处理</a:t>
            </a:r>
            <a:r>
              <a:rPr lang="zh-CN" altLang="en-US" dirty="0" smtClean="0"/>
              <a:t>。</a:t>
            </a:r>
            <a:endParaRPr lang="en-US" altLang="zh-CN" dirty="0"/>
          </a:p>
        </p:txBody>
      </p:sp>
      <p:sp>
        <p:nvSpPr>
          <p:cNvPr id="2" name="矩形 1"/>
          <p:cNvSpPr/>
          <p:nvPr/>
        </p:nvSpPr>
        <p:spPr>
          <a:xfrm>
            <a:off x="1055440" y="4123740"/>
            <a:ext cx="60139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50000"/>
              </a:spcBef>
              <a:buFont typeface="Wingdings" panose="05000000000000000000" pitchFamily="2" charset="2"/>
              <a:buChar char="u"/>
            </a:pPr>
            <a:r>
              <a:rPr lang="zh-CN" altLang="en-US" sz="2400" dirty="0" smtClean="0">
                <a:solidFill>
                  <a:schemeClr val="accent2">
                    <a:lumMod val="50000"/>
                  </a:schemeClr>
                </a:solidFill>
                <a:latin typeface="黑体" panose="02010609060101010101" pitchFamily="49" charset="-122"/>
                <a:ea typeface="黑体" panose="02010609060101010101" pitchFamily="49" charset="-122"/>
              </a:rPr>
              <a:t>非</a:t>
            </a:r>
            <a:r>
              <a:rPr lang="zh-CN" altLang="en-US" sz="2400" dirty="0">
                <a:solidFill>
                  <a:schemeClr val="accent2">
                    <a:lumMod val="50000"/>
                  </a:schemeClr>
                </a:solidFill>
                <a:latin typeface="黑体" panose="02010609060101010101" pitchFamily="49" charset="-122"/>
                <a:ea typeface="黑体" panose="02010609060101010101" pitchFamily="49" charset="-122"/>
              </a:rPr>
              <a:t>守恒形式</a:t>
            </a:r>
            <a:r>
              <a:rPr lang="zh-CN" altLang="en-US" sz="2400" dirty="0" smtClean="0">
                <a:solidFill>
                  <a:schemeClr val="accent2">
                    <a:lumMod val="50000"/>
                  </a:schemeClr>
                </a:solidFill>
                <a:latin typeface="黑体" panose="02010609060101010101" pitchFamily="49" charset="-122"/>
                <a:ea typeface="黑体" panose="02010609060101010101" pitchFamily="49" charset="-122"/>
              </a:rPr>
              <a:t>，计算</a:t>
            </a:r>
            <a:r>
              <a:rPr lang="zh-CN" altLang="en-US" sz="2400" dirty="0">
                <a:solidFill>
                  <a:schemeClr val="accent2">
                    <a:lumMod val="50000"/>
                  </a:schemeClr>
                </a:solidFill>
                <a:latin typeface="黑体" panose="02010609060101010101" pitchFamily="49" charset="-122"/>
                <a:ea typeface="黑体" panose="02010609060101010101" pitchFamily="49" charset="-122"/>
              </a:rPr>
              <a:t>结果在激波上下游出现空间振荡（抖动），激波的位置也可能不对，甚至计算不稳定。</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385000"/>
            <a:ext cx="3960440" cy="590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036918" y="5443841"/>
            <a:ext cx="6096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50000"/>
              </a:spcBef>
              <a:buFont typeface="Wingdings" panose="05000000000000000000" pitchFamily="2" charset="2"/>
              <a:buChar char="u"/>
            </a:pPr>
            <a:r>
              <a:rPr lang="zh-CN" altLang="en-US" sz="2400" dirty="0" smtClean="0">
                <a:solidFill>
                  <a:schemeClr val="accent2">
                    <a:lumMod val="50000"/>
                  </a:schemeClr>
                </a:solidFill>
                <a:latin typeface="黑体" panose="02010609060101010101" pitchFamily="49" charset="-122"/>
                <a:ea typeface="黑体" panose="02010609060101010101" pitchFamily="49" charset="-122"/>
              </a:rPr>
              <a:t>守恒形式方程采用通量</a:t>
            </a:r>
            <a:r>
              <a:rPr lang="zh-CN" altLang="en-US" sz="2400" dirty="0">
                <a:solidFill>
                  <a:schemeClr val="accent2">
                    <a:lumMod val="50000"/>
                  </a:schemeClr>
                </a:solidFill>
                <a:latin typeface="黑体" panose="02010609060101010101" pitchFamily="49" charset="-122"/>
                <a:ea typeface="黑体" panose="02010609060101010101" pitchFamily="49" charset="-122"/>
              </a:rPr>
              <a:t>变量作为未知函数，而通量变量在跨过激波时的变化要么为零，要么很小</a:t>
            </a:r>
            <a:r>
              <a:rPr lang="zh-CN" altLang="en-US" sz="2400" dirty="0" smtClean="0">
                <a:solidFill>
                  <a:schemeClr val="accent2">
                    <a:lumMod val="50000"/>
                  </a:schemeClr>
                </a:solidFill>
                <a:latin typeface="黑体" panose="02010609060101010101" pitchFamily="49" charset="-122"/>
                <a:ea typeface="黑体" panose="02010609060101010101" pitchFamily="49" charset="-122"/>
              </a:rPr>
              <a:t>。使</a:t>
            </a:r>
            <a:r>
              <a:rPr lang="zh-CN" altLang="en-US" sz="2400" dirty="0">
                <a:solidFill>
                  <a:schemeClr val="accent2">
                    <a:lumMod val="50000"/>
                  </a:schemeClr>
                </a:solidFill>
                <a:latin typeface="黑体" panose="02010609060101010101" pitchFamily="49" charset="-122"/>
                <a:ea typeface="黑体" panose="02010609060101010101" pitchFamily="49" charset="-122"/>
              </a:rPr>
              <a:t>计算结果光滑、稳定</a:t>
            </a:r>
            <a:r>
              <a:rPr lang="zh-CN" altLang="en-US" sz="2400" dirty="0" smtClean="0">
                <a:solidFill>
                  <a:schemeClr val="accent2">
                    <a:lumMod val="50000"/>
                  </a:schemeClr>
                </a:solidFill>
                <a:latin typeface="黑体" panose="02010609060101010101" pitchFamily="49" charset="-122"/>
                <a:ea typeface="黑体" panose="02010609060101010101" pitchFamily="49" charset="-122"/>
              </a:rPr>
              <a:t>。</a:t>
            </a:r>
            <a:endParaRPr lang="zh-CN" altLang="en-US" sz="2400" dirty="0">
              <a:solidFill>
                <a:schemeClr val="accent2">
                  <a:lumMod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45727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en-US" altLang="zh-CN" b="0" dirty="0">
              <a:solidFill>
                <a:schemeClr val="bg1"/>
              </a:solidFill>
              <a:latin typeface="Arial Black" panose="020B0A04020102020204" pitchFamily="34" charset="0"/>
            </a:endParaRPr>
          </a:p>
        </p:txBody>
      </p:sp>
      <p:sp>
        <p:nvSpPr>
          <p:cNvPr id="4" name="Rectangle 2">
            <a:extLst>
              <a:ext uri="{FF2B5EF4-FFF2-40B4-BE49-F238E27FC236}">
                <a16:creationId xmlns:a16="http://schemas.microsoft.com/office/drawing/2014/main" id="{D147D79F-F53D-49BC-A5A2-F62C5C66E419}"/>
              </a:ext>
            </a:extLst>
          </p:cNvPr>
          <p:cNvSpPr txBox="1">
            <a:spLocks noChangeArrowheads="1"/>
          </p:cNvSpPr>
          <p:nvPr/>
        </p:nvSpPr>
        <p:spPr>
          <a:xfrm>
            <a:off x="1198142" y="0"/>
            <a:ext cx="8642274" cy="762000"/>
          </a:xfrm>
          <a:prstGeom prst="rect">
            <a:avLst/>
          </a:prstGeom>
        </p:spPr>
        <p:txBody>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eaLnBrk="1" hangingPunct="1">
              <a:lnSpc>
                <a:spcPct val="150000"/>
              </a:lnSpc>
              <a:buClr>
                <a:schemeClr val="accent2">
                  <a:lumMod val="50000"/>
                </a:schemeClr>
              </a:buClr>
            </a:pPr>
            <a:r>
              <a:rPr lang="zh-CN" altLang="en-US" dirty="0">
                <a:ea typeface="黑体" panose="02010609060101010101" pitchFamily="49" charset="-122"/>
              </a:rPr>
              <a:t>第三讲 偏微分方程</a:t>
            </a:r>
            <a:r>
              <a:rPr lang="zh-CN" altLang="en-US" dirty="0" smtClean="0">
                <a:ea typeface="黑体" panose="02010609060101010101" pitchFamily="49" charset="-122"/>
              </a:rPr>
              <a:t>的数学性质对</a:t>
            </a:r>
            <a:r>
              <a:rPr lang="en-US" altLang="zh-CN" dirty="0" smtClean="0">
                <a:ea typeface="黑体" panose="02010609060101010101" pitchFamily="49" charset="-122"/>
              </a:rPr>
              <a:t>CFD</a:t>
            </a:r>
            <a:r>
              <a:rPr lang="zh-CN" altLang="en-US" dirty="0" smtClean="0">
                <a:ea typeface="黑体" panose="02010609060101010101" pitchFamily="49" charset="-122"/>
              </a:rPr>
              <a:t>的影响</a:t>
            </a:r>
            <a:endParaRPr lang="en-US" altLang="zh-CN" dirty="0">
              <a:ea typeface="黑体" panose="02010609060101010101" pitchFamily="49" charset="-122"/>
            </a:endParaRPr>
          </a:p>
        </p:txBody>
      </p:sp>
      <p:sp>
        <p:nvSpPr>
          <p:cNvPr id="6" name="Text Box 3"/>
          <p:cNvSpPr txBox="1">
            <a:spLocks noChangeArrowheads="1"/>
          </p:cNvSpPr>
          <p:nvPr/>
        </p:nvSpPr>
        <p:spPr bwMode="auto">
          <a:xfrm>
            <a:off x="1775520" y="1844824"/>
            <a:ext cx="7263527"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5000"/>
              </a:lnSpc>
            </a:pPr>
            <a:r>
              <a:rPr lang="zh-CN" altLang="en-US" sz="2400" b="0" dirty="0" smtClean="0"/>
              <a:t>偏微分方程、偏微分方程组</a:t>
            </a:r>
            <a:r>
              <a:rPr lang="zh-CN" altLang="en-US" sz="2400" b="0" dirty="0"/>
              <a:t>同样具有三种不同分类：</a:t>
            </a:r>
          </a:p>
          <a:p>
            <a:pPr eaLnBrk="1" hangingPunct="1">
              <a:lnSpc>
                <a:spcPct val="145000"/>
              </a:lnSpc>
            </a:pPr>
            <a:r>
              <a:rPr lang="zh-CN" altLang="en-US" sz="2400" b="0" dirty="0"/>
              <a:t>     双曲型、抛物型、椭圆型</a:t>
            </a:r>
          </a:p>
          <a:p>
            <a:pPr eaLnBrk="1" hangingPunct="1">
              <a:lnSpc>
                <a:spcPct val="145000"/>
              </a:lnSpc>
            </a:pPr>
            <a:r>
              <a:rPr lang="zh-CN" altLang="en-US" sz="2400" b="0" dirty="0"/>
              <a:t>判别方法：克莱默法则、特征值法</a:t>
            </a:r>
          </a:p>
        </p:txBody>
      </p:sp>
      <p:sp>
        <p:nvSpPr>
          <p:cNvPr id="7" name="标题 1"/>
          <p:cNvSpPr>
            <a:spLocks noGrp="1"/>
          </p:cNvSpPr>
          <p:nvPr>
            <p:ph type="title"/>
          </p:nvPr>
        </p:nvSpPr>
        <p:spPr>
          <a:xfrm>
            <a:off x="983432" y="1124744"/>
            <a:ext cx="10363200" cy="609600"/>
          </a:xfrm>
        </p:spPr>
        <p:txBody>
          <a:bodyPr/>
          <a:lstStyle/>
          <a:p>
            <a:r>
              <a:rPr lang="en-US" altLang="zh-CN" dirty="0" smtClean="0"/>
              <a:t>3.1 </a:t>
            </a:r>
            <a:r>
              <a:rPr lang="zh-CN" altLang="en-US" dirty="0" smtClean="0"/>
              <a:t>引言</a:t>
            </a:r>
          </a:p>
        </p:txBody>
      </p:sp>
      <p:sp>
        <p:nvSpPr>
          <p:cNvPr id="8" name="Text Box 3"/>
          <p:cNvSpPr txBox="1">
            <a:spLocks noChangeArrowheads="1"/>
          </p:cNvSpPr>
          <p:nvPr/>
        </p:nvSpPr>
        <p:spPr bwMode="auto">
          <a:xfrm>
            <a:off x="1775520" y="3543751"/>
            <a:ext cx="6032421" cy="56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5000"/>
              </a:lnSpc>
            </a:pPr>
            <a:r>
              <a:rPr lang="zh-CN" altLang="en-US" sz="2400" b="0" dirty="0" smtClean="0"/>
              <a:t>高阶偏微分方程可以化为</a:t>
            </a:r>
            <a:r>
              <a:rPr lang="zh-CN" altLang="en-US" sz="2400" dirty="0" smtClean="0">
                <a:solidFill>
                  <a:srgbClr val="0070C0"/>
                </a:solidFill>
                <a:latin typeface="黑体" panose="02010609060101010101" pitchFamily="49" charset="-122"/>
                <a:ea typeface="黑体" panose="02010609060101010101" pitchFamily="49" charset="-122"/>
              </a:rPr>
              <a:t>一阶偏微分方程组</a:t>
            </a:r>
            <a:endParaRPr lang="zh-CN" altLang="en-US" sz="2400" dirty="0">
              <a:solidFill>
                <a:srgbClr val="0070C0"/>
              </a:solidFill>
              <a:latin typeface="黑体" panose="02010609060101010101" pitchFamily="49" charset="-122"/>
              <a:ea typeface="黑体" panose="02010609060101010101" pitchFamily="49" charset="-122"/>
            </a:endParaRPr>
          </a:p>
        </p:txBody>
      </p:sp>
      <p:sp>
        <p:nvSpPr>
          <p:cNvPr id="10" name="Text Box 22"/>
          <p:cNvSpPr txBox="1">
            <a:spLocks noChangeArrowheads="1"/>
          </p:cNvSpPr>
          <p:nvPr/>
        </p:nvSpPr>
        <p:spPr bwMode="auto">
          <a:xfrm>
            <a:off x="1752968" y="6068331"/>
            <a:ext cx="41541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引入              ，则：</a:t>
            </a:r>
          </a:p>
        </p:txBody>
      </p:sp>
      <p:sp>
        <p:nvSpPr>
          <p:cNvPr id="11" name="矩形 10">
            <a:extLst>
              <a:ext uri="{FF2B5EF4-FFF2-40B4-BE49-F238E27FC236}">
                <a16:creationId xmlns:a16="http://schemas.microsoft.com/office/drawing/2014/main" id="{8B626911-CA2C-4C2F-B019-8D656C5D12AD}"/>
              </a:ext>
            </a:extLst>
          </p:cNvPr>
          <p:cNvSpPr/>
          <p:nvPr/>
        </p:nvSpPr>
        <p:spPr>
          <a:xfrm>
            <a:off x="1794555" y="4294121"/>
            <a:ext cx="3434326" cy="461665"/>
          </a:xfrm>
          <a:prstGeom prst="rect">
            <a:avLst/>
          </a:prstGeo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hlink"/>
              </a:buClr>
            </a:pPr>
            <a:r>
              <a:rPr lang="zh-CN" altLang="en-US" sz="2400" dirty="0">
                <a:solidFill>
                  <a:schemeClr val="accent2">
                    <a:lumMod val="50000"/>
                  </a:schemeClr>
                </a:solidFill>
                <a:latin typeface="黑体" panose="02010609060101010101" pitchFamily="49" charset="-122"/>
                <a:ea typeface="黑体" panose="02010609060101010101" pitchFamily="49" charset="-122"/>
              </a:rPr>
              <a:t>例：</a:t>
            </a:r>
            <a:r>
              <a:rPr lang="en-US" altLang="zh-CN" sz="2400" dirty="0">
                <a:solidFill>
                  <a:schemeClr val="accent2">
                    <a:lumMod val="50000"/>
                  </a:schemeClr>
                </a:solidFill>
                <a:latin typeface="黑体" panose="02010609060101010101" pitchFamily="49" charset="-122"/>
                <a:ea typeface="黑体" panose="02010609060101010101" pitchFamily="49" charset="-122"/>
              </a:rPr>
              <a:t>Laplace</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4E249FB-A847-4696-A5B6-AA75E9E73C2A}"/>
                  </a:ext>
                </a:extLst>
              </p:cNvPr>
              <p:cNvSpPr/>
              <p:nvPr/>
            </p:nvSpPr>
            <p:spPr>
              <a:xfrm>
                <a:off x="2979389" y="4906817"/>
                <a:ext cx="2249590" cy="896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oMath>
                  </m:oMathPara>
                </a14:m>
                <a:endParaRPr lang="zh-CN" altLang="en-US" sz="2400" dirty="0">
                  <a:solidFill>
                    <a:srgbClr val="CC6600"/>
                  </a:solidFill>
                </a:endParaRPr>
              </a:p>
            </p:txBody>
          </p:sp>
        </mc:Choice>
        <mc:Fallback xmlns="">
          <p:sp>
            <p:nvSpPr>
              <p:cNvPr id="12" name="矩形 11">
                <a:extLst>
                  <a:ext uri="{FF2B5EF4-FFF2-40B4-BE49-F238E27FC236}">
                    <a16:creationId xmlns:a16="http://schemas.microsoft.com/office/drawing/2014/main" id="{E4E249FB-A847-4696-A5B6-AA75E9E73C2A}"/>
                  </a:ext>
                </a:extLst>
              </p:cNvPr>
              <p:cNvSpPr>
                <a:spLocks noRot="1" noChangeAspect="1" noMove="1" noResize="1" noEditPoints="1" noAdjustHandles="1" noChangeArrowheads="1" noChangeShapeType="1" noTextEdit="1"/>
              </p:cNvSpPr>
              <p:nvPr/>
            </p:nvSpPr>
            <p:spPr>
              <a:xfrm>
                <a:off x="2979389" y="4906817"/>
                <a:ext cx="2249590" cy="89659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6432E0D-EDA5-49CD-9BDA-393262C0208E}"/>
                  </a:ext>
                </a:extLst>
              </p:cNvPr>
              <p:cNvSpPr/>
              <p:nvPr/>
            </p:nvSpPr>
            <p:spPr>
              <a:xfrm>
                <a:off x="2334921" y="5814658"/>
                <a:ext cx="2353593" cy="857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CC6600"/>
                          </a:solidFill>
                          <a:latin typeface="Cambria Math" panose="02040503050406030204" pitchFamily="18" charset="0"/>
                        </a:rPr>
                        <m:t>𝑢</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oMath>
                  </m:oMathPara>
                </a14:m>
                <a:endParaRPr lang="zh-CN" altLang="en-US" sz="2400" dirty="0">
                  <a:solidFill>
                    <a:srgbClr val="CC6600"/>
                  </a:solidFill>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C6432E0D-EDA5-49CD-9BDA-393262C0208E}"/>
                  </a:ext>
                </a:extLst>
              </p:cNvPr>
              <p:cNvSpPr>
                <a:spLocks noRot="1" noChangeAspect="1" noMove="1" noResize="1" noEditPoints="1" noAdjustHandles="1" noChangeArrowheads="1" noChangeShapeType="1" noTextEdit="1"/>
              </p:cNvSpPr>
              <p:nvPr/>
            </p:nvSpPr>
            <p:spPr>
              <a:xfrm>
                <a:off x="2334921" y="5814658"/>
                <a:ext cx="2353593" cy="8577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E09A69F-E664-48CF-8053-BB94F6BCF4DE}"/>
                  </a:ext>
                </a:extLst>
              </p:cNvPr>
              <p:cNvSpPr/>
              <p:nvPr/>
            </p:nvSpPr>
            <p:spPr>
              <a:xfrm>
                <a:off x="6165032" y="4653136"/>
                <a:ext cx="4531049"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d>
                        <m:dPr>
                          <m:begChr m:val="{"/>
                          <m:endChr m:val=""/>
                          <m:ctrlPr>
                            <a:rPr lang="zh-CN" altLang="en-US" sz="2400" i="1">
                              <a:solidFill>
                                <a:srgbClr val="CC6600"/>
                              </a:solidFill>
                              <a:latin typeface="Cambria Math" panose="02040503050406030204" pitchFamily="18" charset="0"/>
                            </a:rPr>
                          </m:ctrlPr>
                        </m:dPr>
                        <m:e>
                          <m:m>
                            <m:mPr>
                              <m:plcHide m:val="on"/>
                              <m:mcs>
                                <m:mc>
                                  <m:mcPr>
                                    <m:count m:val="1"/>
                                    <m:mcJc m:val="center"/>
                                  </m:mcPr>
                                </m:mc>
                              </m:mcs>
                              <m:ctrlPr>
                                <a:rPr lang="zh-CN" altLang="en-US" sz="2400" i="1">
                                  <a:solidFill>
                                    <a:srgbClr val="CC6600"/>
                                  </a:solidFill>
                                  <a:latin typeface="Cambria Math" panose="02040503050406030204" pitchFamily="18" charset="0"/>
                                </a:rPr>
                              </m:ctrlPr>
                            </m:mP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
                        </m:e>
                      </m:d>
                    </m:oMath>
                  </m:oMathPara>
                </a14:m>
                <a:endParaRPr lang="zh-CN" altLang="en-US" sz="2400" dirty="0">
                  <a:solidFill>
                    <a:srgbClr val="CC6600"/>
                  </a:solidFill>
                </a:endParaRPr>
              </a:p>
            </p:txBody>
          </p:sp>
        </mc:Choice>
        <mc:Fallback xmlns="">
          <p:sp>
            <p:nvSpPr>
              <p:cNvPr id="14" name="矩形 13">
                <a:extLst>
                  <a:ext uri="{FF2B5EF4-FFF2-40B4-BE49-F238E27FC236}">
                    <a16:creationId xmlns:a16="http://schemas.microsoft.com/office/drawing/2014/main" id="{FE09A69F-E664-48CF-8053-BB94F6BCF4DE}"/>
                  </a:ext>
                </a:extLst>
              </p:cNvPr>
              <p:cNvSpPr>
                <a:spLocks noRot="1" noChangeAspect="1" noMove="1" noResize="1" noEditPoints="1" noAdjustHandles="1" noChangeArrowheads="1" noChangeShapeType="1" noTextEdit="1"/>
              </p:cNvSpPr>
              <p:nvPr/>
            </p:nvSpPr>
            <p:spPr>
              <a:xfrm>
                <a:off x="6165032" y="4653136"/>
                <a:ext cx="4531049" cy="17571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54512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smtClean="0"/>
              <a:t>3.2 </a:t>
            </a:r>
            <a:r>
              <a:rPr lang="zh-CN" altLang="en-US" dirty="0" smtClean="0"/>
              <a:t>拟线性偏微分方程的分类</a:t>
            </a:r>
          </a:p>
        </p:txBody>
      </p:sp>
      <p:sp>
        <p:nvSpPr>
          <p:cNvPr id="19459" name="灯片编号占位符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a:solidFill>
                  <a:srgbClr val="898989"/>
                </a:solidFill>
              </a:rPr>
              <a:t>Slide </a:t>
            </a:r>
            <a:fld id="{7037A037-CAE9-462F-9465-A310F58959FF}" type="slidenum">
              <a:rPr lang="en-US" altLang="zh-CN">
                <a:solidFill>
                  <a:schemeClr val="bg1"/>
                </a:solidFill>
              </a:rPr>
              <a:pPr/>
              <a:t>49</a:t>
            </a:fld>
            <a:endParaRPr lang="en-US" altLang="zh-CN">
              <a:solidFill>
                <a:schemeClr val="bg1"/>
              </a:solidFill>
            </a:endParaRPr>
          </a:p>
        </p:txBody>
      </p:sp>
      <p:pic>
        <p:nvPicPr>
          <p:cNvPr id="1946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591" y="1090937"/>
            <a:ext cx="9582009"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04172" y="3124708"/>
            <a:ext cx="3816150" cy="31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07667" y="2915493"/>
            <a:ext cx="5443255" cy="168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3472" y="4786210"/>
            <a:ext cx="6781954"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中括号 5"/>
          <p:cNvSpPr/>
          <p:nvPr/>
        </p:nvSpPr>
        <p:spPr bwMode="auto">
          <a:xfrm>
            <a:off x="7464152" y="1805741"/>
            <a:ext cx="144016" cy="2697162"/>
          </a:xfrm>
          <a:prstGeom prst="rightBracket">
            <a:avLst/>
          </a:prstGeom>
          <a:noFill/>
          <a:ln w="25400" cap="flat" cmpd="sng" algn="ctr">
            <a:solidFill>
              <a:schemeClr val="tx2">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cxnSp>
        <p:nvCxnSpPr>
          <p:cNvPr id="10" name="直接连接符 9"/>
          <p:cNvCxnSpPr>
            <a:stCxn id="6" idx="2"/>
          </p:cNvCxnSpPr>
          <p:nvPr/>
        </p:nvCxnSpPr>
        <p:spPr bwMode="auto">
          <a:xfrm>
            <a:off x="7608168" y="3154322"/>
            <a:ext cx="720080" cy="0"/>
          </a:xfrm>
          <a:prstGeom prst="line">
            <a:avLst/>
          </a:prstGeom>
          <a:solidFill>
            <a:schemeClr val="accent1"/>
          </a:solidFill>
          <a:ln w="254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8321466" y="3160177"/>
            <a:ext cx="0" cy="1554389"/>
          </a:xfrm>
          <a:prstGeom prst="line">
            <a:avLst/>
          </a:prstGeom>
          <a:solidFill>
            <a:schemeClr val="accent1"/>
          </a:solidFill>
          <a:ln w="25400" cap="flat" cmpd="sng" algn="ctr">
            <a:solidFill>
              <a:schemeClr val="tx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flipH="1">
            <a:off x="3496930" y="4701859"/>
            <a:ext cx="4824536" cy="62738"/>
          </a:xfrm>
          <a:prstGeom prst="line">
            <a:avLst/>
          </a:prstGeom>
          <a:solidFill>
            <a:schemeClr val="accent1"/>
          </a:solidFill>
          <a:ln w="254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3496930" y="4786210"/>
            <a:ext cx="0" cy="731022"/>
          </a:xfrm>
          <a:prstGeom prst="line">
            <a:avLst/>
          </a:prstGeom>
          <a:solidFill>
            <a:schemeClr val="accent1"/>
          </a:solidFill>
          <a:ln w="254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3496930" y="5517232"/>
            <a:ext cx="654854" cy="0"/>
          </a:xfrm>
          <a:prstGeom prst="straightConnector1">
            <a:avLst/>
          </a:prstGeom>
          <a:solidFill>
            <a:schemeClr val="accent1"/>
          </a:solidFill>
          <a:ln w="25400" cap="flat" cmpd="sng" algn="ctr">
            <a:solidFill>
              <a:schemeClr val="tx2">
                <a:lumMod val="60000"/>
                <a:lumOff val="40000"/>
              </a:schemeClr>
            </a:solidFill>
            <a:prstDash val="solid"/>
            <a:round/>
            <a:headEnd type="none" w="sm" len="lg"/>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7721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71664" y="116632"/>
            <a:ext cx="3276684" cy="584775"/>
          </a:xfrm>
          <a:prstGeom prst="rect">
            <a:avLst/>
          </a:prstGeom>
          <a:noFill/>
        </p:spPr>
        <p:txBody>
          <a:bodyPr wrap="square" rtlCol="0">
            <a:spAutoFit/>
          </a:bodyPr>
          <a:lstStyle/>
          <a:p>
            <a:pPr marL="711200" indent="-711200" algn="ctr"/>
            <a:r>
              <a:rPr lang="zh-CN" altLang="en-US" sz="3200" b="1" dirty="0">
                <a:latin typeface="黑体" panose="02010609060101010101" pitchFamily="49" charset="-122"/>
                <a:ea typeface="黑体" panose="02010609060101010101" pitchFamily="49" charset="-122"/>
                <a:cs typeface="+mj-cs"/>
              </a:rPr>
              <a:t>绪论</a:t>
            </a:r>
          </a:p>
        </p:txBody>
      </p:sp>
      <p:sp>
        <p:nvSpPr>
          <p:cNvPr id="4" name="文本框 3"/>
          <p:cNvSpPr txBox="1"/>
          <p:nvPr/>
        </p:nvSpPr>
        <p:spPr>
          <a:xfrm>
            <a:off x="1397638" y="1338511"/>
            <a:ext cx="6624736" cy="1949508"/>
          </a:xfrm>
          <a:prstGeom prst="rect">
            <a:avLst/>
          </a:prstGeom>
          <a:noFill/>
        </p:spPr>
        <p:txBody>
          <a:bodyPr wrap="square" rtlCol="0">
            <a:spAutoFit/>
          </a:bodyPr>
          <a:lstStyle/>
          <a:p>
            <a:pPr eaLnBrk="1" hangingPunct="1">
              <a:lnSpc>
                <a:spcPct val="150000"/>
              </a:lnSpc>
              <a:buClr>
                <a:schemeClr val="accent2">
                  <a:lumMod val="50000"/>
                </a:schemeClr>
              </a:buClr>
            </a:pPr>
            <a:r>
              <a:rPr lang="zh-CN" altLang="en-US" sz="2800" dirty="0">
                <a:latin typeface="+mn-lt"/>
                <a:ea typeface="黑体" panose="02010609060101010101" pitchFamily="49" charset="-122"/>
              </a:rPr>
              <a:t>第一讲 计算流体力学的概念和意义</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a:ea typeface="黑体" panose="02010609060101010101" pitchFamily="49" charset="-122"/>
              </a:rPr>
              <a:t>第二讲 </a:t>
            </a:r>
            <a:r>
              <a:rPr lang="zh-CN" altLang="en-US" sz="2800" dirty="0">
                <a:latin typeface="+mn-lt"/>
                <a:ea typeface="黑体" panose="02010609060101010101" pitchFamily="49" charset="-122"/>
              </a:rPr>
              <a:t>流体力学的方程</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a:ea typeface="黑体" panose="02010609060101010101" pitchFamily="49" charset="-122"/>
              </a:rPr>
              <a:t>第三讲 </a:t>
            </a:r>
            <a:r>
              <a:rPr lang="zh-CN" altLang="en-US" sz="2800" dirty="0">
                <a:latin typeface="+mn-lt"/>
                <a:ea typeface="黑体" panose="02010609060101010101" pitchFamily="49" charset="-122"/>
              </a:rPr>
              <a:t>偏微分方程的分类及数学性质</a:t>
            </a:r>
            <a:endParaRPr lang="en-US" altLang="zh-CN" sz="2800" b="1" dirty="0">
              <a:latin typeface="+mn-lt"/>
              <a:ea typeface="黑体" panose="02010609060101010101" pitchFamily="49" charset="-122"/>
            </a:endParaRPr>
          </a:p>
        </p:txBody>
      </p:sp>
    </p:spTree>
    <p:extLst>
      <p:ext uri="{BB962C8B-B14F-4D97-AF65-F5344CB8AC3E}">
        <p14:creationId xmlns:p14="http://schemas.microsoft.com/office/powerpoint/2010/main" val="2294251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896008" y="1785199"/>
            <a:ext cx="10743459" cy="2065102"/>
          </a:xfrm>
          <a:prstGeom prst="rect">
            <a:avLst/>
          </a:prstGeom>
          <a:solidFill>
            <a:schemeClr val="tx2">
              <a:lumMod val="20000"/>
              <a:lumOff val="80000"/>
            </a:schemeClr>
          </a:solid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sp>
        <p:nvSpPr>
          <p:cNvPr id="20482" name="灯片编号占位符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a:solidFill>
                  <a:srgbClr val="898989"/>
                </a:solidFill>
              </a:rPr>
              <a:t>Slide </a:t>
            </a:r>
            <a:fld id="{8B8AFD02-D834-480F-84DF-F29DCF807426}" type="slidenum">
              <a:rPr lang="en-US" altLang="zh-CN">
                <a:solidFill>
                  <a:schemeClr val="bg1"/>
                </a:solidFill>
              </a:rPr>
              <a:pPr/>
              <a:t>50</a:t>
            </a:fld>
            <a:endParaRPr lang="en-US" altLang="zh-CN">
              <a:solidFill>
                <a:schemeClr val="bg1"/>
              </a:solidFill>
            </a:endParaRPr>
          </a:p>
        </p:txBody>
      </p:sp>
      <p:pic>
        <p:nvPicPr>
          <p:cNvPr id="2048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38740" y="3854441"/>
            <a:ext cx="3631047" cy="299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7"/>
          <p:cNvPicPr>
            <a:picLocks noChangeAspect="1"/>
          </p:cNvPicPr>
          <p:nvPr/>
        </p:nvPicPr>
        <p:blipFill rotWithShape="1">
          <a:blip r:embed="rId3">
            <a:extLst>
              <a:ext uri="{28A0092B-C50C-407E-A947-70E740481C1C}">
                <a14:useLocalDpi xmlns:a14="http://schemas.microsoft.com/office/drawing/2010/main" val="0"/>
              </a:ext>
            </a:extLst>
          </a:blip>
          <a:srcRect l="40347" b="20049"/>
          <a:stretch/>
        </p:blipFill>
        <p:spPr bwMode="auto">
          <a:xfrm>
            <a:off x="3647728" y="235622"/>
            <a:ext cx="4045650" cy="142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5758" y="2037115"/>
            <a:ext cx="2952328" cy="16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67261" y="2407320"/>
            <a:ext cx="1374006" cy="66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5"/>
          <p:cNvPicPr>
            <a:picLocks noChangeAspect="1"/>
          </p:cNvPicPr>
          <p:nvPr/>
        </p:nvPicPr>
        <p:blipFill rotWithShape="1">
          <a:blip r:embed="rId6">
            <a:extLst>
              <a:ext uri="{28A0092B-C50C-407E-A947-70E740481C1C}">
                <a14:useLocalDpi xmlns:a14="http://schemas.microsoft.com/office/drawing/2010/main" val="0"/>
              </a:ext>
            </a:extLst>
          </a:blip>
          <a:srcRect l="32916" t="31836" r="35039"/>
          <a:stretch/>
        </p:blipFill>
        <p:spPr bwMode="auto">
          <a:xfrm>
            <a:off x="4567836" y="2044417"/>
            <a:ext cx="3297001" cy="161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441594" y="240449"/>
            <a:ext cx="954107" cy="400110"/>
          </a:xfrm>
          <a:prstGeom prst="rect">
            <a:avLst/>
          </a:prstGeom>
          <a:noFill/>
        </p:spPr>
        <p:txBody>
          <a:bodyPr wrap="none" rtlCol="0">
            <a:spAutoFit/>
          </a:bodyPr>
          <a:lstStyle/>
          <a:p>
            <a:r>
              <a:rPr lang="zh-CN" altLang="en-US" sz="2000" b="1" dirty="0" smtClean="0">
                <a:latin typeface="仿宋" panose="02010609060101010101" pitchFamily="49" charset="-122"/>
                <a:ea typeface="仿宋" panose="02010609060101010101" pitchFamily="49" charset="-122"/>
              </a:rPr>
              <a:t>方程组</a:t>
            </a:r>
            <a:endParaRPr lang="zh-CN" altLang="en-US" sz="2000" b="1" dirty="0">
              <a:latin typeface="仿宋" panose="02010609060101010101" pitchFamily="49" charset="-122"/>
              <a:ea typeface="仿宋" panose="02010609060101010101" pitchFamily="49" charset="-122"/>
            </a:endParaRPr>
          </a:p>
        </p:txBody>
      </p:sp>
      <p:sp>
        <p:nvSpPr>
          <p:cNvPr id="17" name="文本框 16"/>
          <p:cNvSpPr txBox="1"/>
          <p:nvPr/>
        </p:nvSpPr>
        <p:spPr>
          <a:xfrm>
            <a:off x="7833059" y="245276"/>
            <a:ext cx="2765501" cy="400110"/>
          </a:xfrm>
          <a:prstGeom prst="rect">
            <a:avLst/>
          </a:prstGeom>
          <a:noFill/>
        </p:spPr>
        <p:txBody>
          <a:bodyPr wrap="none" rtlCol="0">
            <a:spAutoFit/>
          </a:bodyPr>
          <a:lstStyle/>
          <a:p>
            <a:r>
              <a:rPr lang="zh-CN" altLang="en-US" sz="2000" b="1" dirty="0" smtClean="0">
                <a:latin typeface="仿宋" panose="02010609060101010101" pitchFamily="49" charset="-122"/>
                <a:ea typeface="仿宋" panose="02010609060101010101" pitchFamily="49" charset="-122"/>
              </a:rPr>
              <a:t>可以由</a:t>
            </a:r>
            <a:r>
              <a:rPr lang="zh-CN" altLang="en-US" sz="2000" b="1" dirty="0" smtClean="0">
                <a:solidFill>
                  <a:srgbClr val="FF0000"/>
                </a:solidFill>
                <a:latin typeface="黑体" panose="02010609060101010101" pitchFamily="49" charset="-122"/>
                <a:ea typeface="黑体" panose="02010609060101010101" pitchFamily="49" charset="-122"/>
              </a:rPr>
              <a:t>克莱默法则</a:t>
            </a:r>
            <a:r>
              <a:rPr lang="zh-CN" altLang="en-US" sz="2000" b="1" dirty="0" smtClean="0">
                <a:latin typeface="仿宋" panose="02010609060101010101" pitchFamily="49" charset="-122"/>
                <a:ea typeface="仿宋" panose="02010609060101010101" pitchFamily="49" charset="-122"/>
              </a:rPr>
              <a:t>求解</a:t>
            </a:r>
            <a:endParaRPr lang="zh-CN" altLang="en-US" sz="2000" b="1" dirty="0">
              <a:latin typeface="仿宋" panose="02010609060101010101" pitchFamily="49" charset="-122"/>
              <a:ea typeface="仿宋" panose="02010609060101010101" pitchFamily="49" charset="-122"/>
            </a:endParaRPr>
          </a:p>
        </p:txBody>
      </p:sp>
      <p:sp>
        <p:nvSpPr>
          <p:cNvPr id="5" name="圆角矩形 4"/>
          <p:cNvSpPr/>
          <p:nvPr/>
        </p:nvSpPr>
        <p:spPr bwMode="auto">
          <a:xfrm>
            <a:off x="6849784" y="188640"/>
            <a:ext cx="401964" cy="1549577"/>
          </a:xfrm>
          <a:prstGeom prst="roundRect">
            <a:avLst/>
          </a:prstGeom>
          <a:noFill/>
          <a:ln w="25400" cap="flat" cmpd="sng" algn="ctr">
            <a:solidFill>
              <a:schemeClr val="tx2">
                <a:lumMod val="60000"/>
                <a:lumOff val="40000"/>
              </a:schemeClr>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sp>
        <p:nvSpPr>
          <p:cNvPr id="19" name="圆角矩形 18"/>
          <p:cNvSpPr/>
          <p:nvPr/>
        </p:nvSpPr>
        <p:spPr bwMode="auto">
          <a:xfrm>
            <a:off x="5630537" y="2105886"/>
            <a:ext cx="401964" cy="1549577"/>
          </a:xfrm>
          <a:prstGeom prst="roundRect">
            <a:avLst/>
          </a:prstGeom>
          <a:noFill/>
          <a:ln w="25400" cap="flat" cmpd="sng" algn="ctr">
            <a:solidFill>
              <a:schemeClr val="tx2">
                <a:lumMod val="60000"/>
                <a:lumOff val="40000"/>
              </a:schemeClr>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cxnSp>
        <p:nvCxnSpPr>
          <p:cNvPr id="7" name="肘形连接符 6"/>
          <p:cNvCxnSpPr>
            <a:stCxn id="5" idx="2"/>
            <a:endCxn id="19" idx="0"/>
          </p:cNvCxnSpPr>
          <p:nvPr/>
        </p:nvCxnSpPr>
        <p:spPr bwMode="auto">
          <a:xfrm rot="5400000">
            <a:off x="6257309" y="1312428"/>
            <a:ext cx="367669" cy="1219247"/>
          </a:xfrm>
          <a:prstGeom prst="bentConnector3">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a:stCxn id="13" idx="3"/>
            <a:endCxn id="15" idx="1"/>
          </p:cNvCxnSpPr>
          <p:nvPr/>
        </p:nvCxnSpPr>
        <p:spPr bwMode="auto">
          <a:xfrm>
            <a:off x="4208086" y="2846289"/>
            <a:ext cx="359750" cy="3651"/>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a:stCxn id="15" idx="3"/>
          </p:cNvCxnSpPr>
          <p:nvPr/>
        </p:nvCxnSpPr>
        <p:spPr bwMode="auto">
          <a:xfrm>
            <a:off x="7864837" y="2849940"/>
            <a:ext cx="702424" cy="0"/>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2871352" y="5092130"/>
            <a:ext cx="2768707" cy="400110"/>
          </a:xfrm>
          <a:prstGeom prst="rect">
            <a:avLst/>
          </a:prstGeom>
          <a:noFill/>
        </p:spPr>
        <p:txBody>
          <a:bodyPr wrap="none" rtlCol="0">
            <a:spAutoFit/>
          </a:bodyPr>
          <a:lstStyle/>
          <a:p>
            <a:r>
              <a:rPr lang="zh-CN" altLang="en-US" sz="2000" b="1" dirty="0" smtClean="0">
                <a:latin typeface="仿宋" panose="02010609060101010101" pitchFamily="49" charset="-122"/>
                <a:ea typeface="仿宋" panose="02010609060101010101" pitchFamily="49" charset="-122"/>
              </a:rPr>
              <a:t>可以求解的前提</a:t>
            </a:r>
            <a:r>
              <a:rPr lang="en-US" altLang="zh-CN" sz="2000" b="1" dirty="0" smtClean="0">
                <a:latin typeface="仿宋" panose="02010609060101010101" pitchFamily="49" charset="-122"/>
                <a:ea typeface="仿宋" panose="02010609060101010101" pitchFamily="49" charset="-122"/>
              </a:rPr>
              <a:t>|A|</a:t>
            </a:r>
            <a:r>
              <a:rPr lang="zh-CN" altLang="en-US" sz="2000" b="1" dirty="0" smtClean="0">
                <a:latin typeface="仿宋" panose="02010609060101010101" pitchFamily="49" charset="-122"/>
                <a:ea typeface="仿宋" panose="02010609060101010101" pitchFamily="49" charset="-122"/>
              </a:rPr>
              <a:t>≠</a:t>
            </a:r>
            <a:r>
              <a:rPr lang="en-US" altLang="zh-CN" sz="2000" b="1" dirty="0" smtClean="0">
                <a:latin typeface="仿宋" panose="02010609060101010101" pitchFamily="49" charset="-122"/>
                <a:ea typeface="仿宋" panose="02010609060101010101" pitchFamily="49" charset="-122"/>
              </a:rPr>
              <a:t>0</a:t>
            </a:r>
            <a:endParaRPr lang="zh-CN" altLang="en-US" sz="20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037743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a:solidFill>
                  <a:srgbClr val="898989"/>
                </a:solidFill>
              </a:rPr>
              <a:t>Slide </a:t>
            </a:r>
            <a:fld id="{65F47FD9-97EB-4CF6-ADD6-0E5CCC8C3F9A}" type="slidenum">
              <a:rPr lang="en-US" altLang="zh-CN">
                <a:solidFill>
                  <a:schemeClr val="bg1"/>
                </a:solidFill>
              </a:rPr>
              <a:pPr/>
              <a:t>51</a:t>
            </a:fld>
            <a:endParaRPr lang="en-US" altLang="zh-CN">
              <a:solidFill>
                <a:schemeClr val="bg1"/>
              </a:solidFill>
            </a:endParaRPr>
          </a:p>
        </p:txBody>
      </p:sp>
      <p:pic>
        <p:nvPicPr>
          <p:cNvPr id="2150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2765337"/>
            <a:ext cx="4129127" cy="339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2149" y="980728"/>
            <a:ext cx="1301631" cy="53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9924" y="222410"/>
            <a:ext cx="2654278" cy="180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4930" y="2125702"/>
            <a:ext cx="9212639" cy="48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图片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8339" y="2746946"/>
            <a:ext cx="6442391" cy="15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46867" y="4536722"/>
            <a:ext cx="3117335" cy="106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左弧形箭头 1"/>
          <p:cNvSpPr/>
          <p:nvPr/>
        </p:nvSpPr>
        <p:spPr bwMode="auto">
          <a:xfrm>
            <a:off x="1658339" y="3780638"/>
            <a:ext cx="659490" cy="1512168"/>
          </a:xfrm>
          <a:prstGeom prst="curved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pic>
        <p:nvPicPr>
          <p:cNvPr id="14"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28070" y="5605387"/>
            <a:ext cx="3057940"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3004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pic>
        <p:nvPicPr>
          <p:cNvPr id="7"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2608403"/>
            <a:ext cx="5003095"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712202"/>
            <a:ext cx="5256583" cy="61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1624808" y="1048677"/>
            <a:ext cx="3328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类比于二次曲线</a:t>
            </a:r>
            <a:r>
              <a:rPr lang="zh-CN" altLang="en-US" dirty="0"/>
              <a:t>方程：</a:t>
            </a:r>
          </a:p>
        </p:txBody>
      </p:sp>
      <p:pic>
        <p:nvPicPr>
          <p:cNvPr id="10"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5628" y="4365104"/>
            <a:ext cx="3117335" cy="106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3"/>
          <p:cNvPicPr>
            <a:picLocks noChangeAspect="1"/>
          </p:cNvPicPr>
          <p:nvPr/>
        </p:nvPicPr>
        <p:blipFill rotWithShape="1">
          <a:blip r:embed="rId2">
            <a:extLst>
              <a:ext uri="{28A0092B-C50C-407E-A947-70E740481C1C}">
                <a14:useLocalDpi xmlns:a14="http://schemas.microsoft.com/office/drawing/2010/main" val="0"/>
              </a:ext>
            </a:extLst>
          </a:blip>
          <a:srcRect r="68336"/>
          <a:stretch/>
        </p:blipFill>
        <p:spPr bwMode="auto">
          <a:xfrm>
            <a:off x="5087889" y="4437112"/>
            <a:ext cx="1584176"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p:cNvPicPr>
            <a:picLocks noChangeAspect="1"/>
          </p:cNvPicPr>
          <p:nvPr/>
        </p:nvPicPr>
        <p:blipFill rotWithShape="1">
          <a:blip r:embed="rId2">
            <a:extLst>
              <a:ext uri="{28A0092B-C50C-407E-A947-70E740481C1C}">
                <a14:useLocalDpi xmlns:a14="http://schemas.microsoft.com/office/drawing/2010/main" val="0"/>
              </a:ext>
            </a:extLst>
          </a:blip>
          <a:srcRect l="75024"/>
          <a:stretch/>
        </p:blipFill>
        <p:spPr bwMode="auto">
          <a:xfrm>
            <a:off x="8665466" y="4412619"/>
            <a:ext cx="124959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806991" y="4895195"/>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微分方程组</a:t>
            </a:r>
          </a:p>
        </p:txBody>
      </p:sp>
    </p:spTree>
    <p:extLst>
      <p:ext uri="{BB962C8B-B14F-4D97-AF65-F5344CB8AC3E}">
        <p14:creationId xmlns:p14="http://schemas.microsoft.com/office/powerpoint/2010/main" val="38073704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C4BF8D0B-1049-4EB4-AF4E-3B836BE61B45}" type="slidenum">
              <a:rPr lang="en-US" altLang="zh-CN" b="0">
                <a:solidFill>
                  <a:schemeClr val="bg1"/>
                </a:solidFill>
                <a:latin typeface="Arial Black" panose="020B0A04020102020204" pitchFamily="34" charset="0"/>
              </a:rPr>
              <a:pPr/>
              <a:t>53</a:t>
            </a:fld>
            <a:endParaRPr lang="en-US" altLang="zh-CN" b="0">
              <a:solidFill>
                <a:schemeClr val="bg1"/>
              </a:solidFill>
              <a:latin typeface="Arial Black" panose="020B0A04020102020204" pitchFamily="34" charset="0"/>
            </a:endParaRPr>
          </a:p>
        </p:txBody>
      </p:sp>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4" y="1028306"/>
            <a:ext cx="41338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4"/>
          <p:cNvSpPr txBox="1">
            <a:spLocks noChangeArrowheads="1"/>
          </p:cNvSpPr>
          <p:nvPr/>
        </p:nvSpPr>
        <p:spPr bwMode="auto">
          <a:xfrm>
            <a:off x="1416051" y="1459766"/>
            <a:ext cx="1441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取偏微分方程组：</a:t>
            </a:r>
          </a:p>
        </p:txBody>
      </p:sp>
      <p:pic>
        <p:nvPicPr>
          <p:cNvPr id="2458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907" y="1459766"/>
            <a:ext cx="12192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 Box 6"/>
          <p:cNvSpPr txBox="1">
            <a:spLocks noChangeArrowheads="1"/>
          </p:cNvSpPr>
          <p:nvPr/>
        </p:nvSpPr>
        <p:spPr bwMode="auto">
          <a:xfrm>
            <a:off x="7589839" y="1542999"/>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定义：</a:t>
            </a:r>
          </a:p>
        </p:txBody>
      </p:sp>
      <p:sp>
        <p:nvSpPr>
          <p:cNvPr id="24584" name="Text Box 7"/>
          <p:cNvSpPr txBox="1">
            <a:spLocks noChangeArrowheads="1"/>
          </p:cNvSpPr>
          <p:nvPr/>
        </p:nvSpPr>
        <p:spPr bwMode="auto">
          <a:xfrm>
            <a:off x="1418694" y="2946948"/>
            <a:ext cx="2505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b="0" dirty="0">
                <a:solidFill>
                  <a:schemeClr val="accent2">
                    <a:lumMod val="50000"/>
                  </a:schemeClr>
                </a:solidFill>
                <a:latin typeface="黑体" panose="02010609060101010101" pitchFamily="49" charset="-122"/>
                <a:ea typeface="黑体" panose="02010609060101010101" pitchFamily="49" charset="-122"/>
              </a:rPr>
              <a:t>则方程组可写为</a:t>
            </a:r>
            <a:r>
              <a:rPr lang="en-US" altLang="zh-CN" sz="2400" b="0" dirty="0">
                <a:solidFill>
                  <a:schemeClr val="accent2">
                    <a:lumMod val="50000"/>
                  </a:schemeClr>
                </a:solidFill>
                <a:latin typeface="黑体" panose="02010609060101010101" pitchFamily="49" charset="-122"/>
                <a:ea typeface="黑体" panose="02010609060101010101" pitchFamily="49" charset="-122"/>
              </a:rPr>
              <a:t>:</a:t>
            </a:r>
          </a:p>
        </p:txBody>
      </p:sp>
      <p:pic>
        <p:nvPicPr>
          <p:cNvPr id="2458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508" y="2846865"/>
            <a:ext cx="4219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6" name="Group 15"/>
          <p:cNvGrpSpPr>
            <a:grpSpLocks/>
          </p:cNvGrpSpPr>
          <p:nvPr/>
        </p:nvGrpSpPr>
        <p:grpSpPr bwMode="auto">
          <a:xfrm>
            <a:off x="1424073" y="3904583"/>
            <a:ext cx="1738313" cy="809625"/>
            <a:chOff x="839" y="2750"/>
            <a:chExt cx="1095" cy="510"/>
          </a:xfrm>
        </p:grpSpPr>
        <p:pic>
          <p:nvPicPr>
            <p:cNvPr id="246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 y="2750"/>
              <a:ext cx="73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931"/>
              <a:ext cx="22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 y="2976"/>
              <a:ext cx="17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7" name="Group 16"/>
          <p:cNvGrpSpPr>
            <a:grpSpLocks/>
          </p:cNvGrpSpPr>
          <p:nvPr/>
        </p:nvGrpSpPr>
        <p:grpSpPr bwMode="auto">
          <a:xfrm>
            <a:off x="1355811" y="4933951"/>
            <a:ext cx="1806575" cy="714375"/>
            <a:chOff x="2290" y="2750"/>
            <a:chExt cx="1138" cy="450"/>
          </a:xfrm>
        </p:grpSpPr>
        <p:pic>
          <p:nvPicPr>
            <p:cNvPr id="24598"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0" y="2886"/>
              <a:ext cx="25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4" y="2750"/>
              <a:ext cx="68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 y="2931"/>
              <a:ext cx="17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8" name="AutoShape 17"/>
          <p:cNvSpPr>
            <a:spLocks noChangeArrowheads="1"/>
          </p:cNvSpPr>
          <p:nvPr/>
        </p:nvSpPr>
        <p:spPr bwMode="auto">
          <a:xfrm>
            <a:off x="3521160" y="4429126"/>
            <a:ext cx="288925" cy="792163"/>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589"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13983" y="4440239"/>
            <a:ext cx="2686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0" name="AutoShape 20"/>
          <p:cNvSpPr>
            <a:spLocks noChangeArrowheads="1"/>
          </p:cNvSpPr>
          <p:nvPr/>
        </p:nvSpPr>
        <p:spPr bwMode="auto">
          <a:xfrm>
            <a:off x="6827074" y="4440239"/>
            <a:ext cx="288925" cy="79216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591"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09246" y="4491516"/>
            <a:ext cx="2314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78" name="Rectangle 22"/>
          <p:cNvSpPr>
            <a:spLocks noChangeArrowheads="1"/>
          </p:cNvSpPr>
          <p:nvPr/>
        </p:nvSpPr>
        <p:spPr bwMode="auto">
          <a:xfrm>
            <a:off x="8372846" y="4635978"/>
            <a:ext cx="360363" cy="431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49879"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33209" y="3770790"/>
            <a:ext cx="1076325" cy="40005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49880" name="Line 24"/>
          <p:cNvSpPr>
            <a:spLocks noChangeShapeType="1"/>
          </p:cNvSpPr>
          <p:nvPr/>
        </p:nvSpPr>
        <p:spPr bwMode="auto">
          <a:xfrm flipV="1">
            <a:off x="8517309" y="4188304"/>
            <a:ext cx="255587" cy="447675"/>
          </a:xfrm>
          <a:prstGeom prst="line">
            <a:avLst/>
          </a:prstGeom>
          <a:noFill/>
          <a:ln w="22225">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4" name="Group 27"/>
          <p:cNvGrpSpPr>
            <a:grpSpLocks/>
          </p:cNvGrpSpPr>
          <p:nvPr/>
        </p:nvGrpSpPr>
        <p:grpSpPr bwMode="auto">
          <a:xfrm>
            <a:off x="1379262" y="5878687"/>
            <a:ext cx="9757297" cy="830263"/>
            <a:chOff x="1849" y="3754"/>
            <a:chExt cx="4383" cy="523"/>
          </a:xfrm>
        </p:grpSpPr>
        <p:pic>
          <p:nvPicPr>
            <p:cNvPr id="24596"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9" y="3817"/>
              <a:ext cx="25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7" name="Text Box 26"/>
            <p:cNvSpPr txBox="1">
              <a:spLocks noChangeArrowheads="1"/>
            </p:cNvSpPr>
            <p:nvPr/>
          </p:nvSpPr>
          <p:spPr bwMode="auto">
            <a:xfrm>
              <a:off x="2133" y="3754"/>
              <a:ext cx="409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defRPr sz="2400" b="1">
                  <a:solidFill>
                    <a:schemeClr val="accent2">
                      <a:lumMod val="50000"/>
                    </a:schemeClr>
                  </a:solidFill>
                  <a:latin typeface="黑体" panose="02010609060101010101" pitchFamily="49" charset="-122"/>
                  <a:ea typeface="黑体" panose="02010609060101010101" pitchFamily="49" charset="-122"/>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a:t>的特征值为实数，双曲型；为复数，椭圆形；特征根既有实数，又有复数，则为混合型。</a:t>
              </a:r>
            </a:p>
          </p:txBody>
        </p:sp>
      </p:grpSp>
      <p:sp>
        <p:nvSpPr>
          <p:cNvPr id="29" name="标题 1"/>
          <p:cNvSpPr>
            <a:spLocks noGrp="1"/>
          </p:cNvSpPr>
          <p:nvPr>
            <p:ph type="title"/>
          </p:nvPr>
        </p:nvSpPr>
        <p:spPr>
          <a:xfrm>
            <a:off x="406400" y="152400"/>
            <a:ext cx="10363200" cy="609600"/>
          </a:xfrm>
        </p:spPr>
        <p:txBody>
          <a:bodyPr/>
          <a:lstStyle/>
          <a:p>
            <a:r>
              <a:rPr lang="en-US" altLang="zh-CN" dirty="0"/>
              <a:t>3</a:t>
            </a:r>
            <a:r>
              <a:rPr lang="en-US" altLang="zh-CN" dirty="0" smtClean="0"/>
              <a:t>.3 </a:t>
            </a:r>
            <a:r>
              <a:rPr lang="zh-CN" altLang="en-US" dirty="0" smtClean="0"/>
              <a:t>确定偏微分方程类型的一般方法</a:t>
            </a:r>
            <a:r>
              <a:rPr lang="en-US" altLang="zh-CN" dirty="0" smtClean="0"/>
              <a:t>——</a:t>
            </a:r>
            <a:r>
              <a:rPr lang="zh-CN" altLang="en-US" dirty="0" smtClean="0"/>
              <a:t>特征值法</a:t>
            </a:r>
          </a:p>
        </p:txBody>
      </p:sp>
    </p:spTree>
    <p:extLst>
      <p:ext uri="{BB962C8B-B14F-4D97-AF65-F5344CB8AC3E}">
        <p14:creationId xmlns:p14="http://schemas.microsoft.com/office/powerpoint/2010/main" val="385361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9878"/>
                                        </p:tgtEl>
                                        <p:attrNameLst>
                                          <p:attrName>style.visibility</p:attrName>
                                        </p:attrNameLst>
                                      </p:cBhvr>
                                      <p:to>
                                        <p:strVal val="visible"/>
                                      </p:to>
                                    </p:set>
                                    <p:animEffect transition="in" filter="blinds(horizontal)">
                                      <p:cBhvr>
                                        <p:cTn id="7" dur="500"/>
                                        <p:tgtEl>
                                          <p:spTgt spid="249878"/>
                                        </p:tgtEl>
                                      </p:cBhvr>
                                    </p:animEffect>
                                  </p:childTnLst>
                                </p:cTn>
                              </p:par>
                              <p:par>
                                <p:cTn id="8" presetID="3" presetClass="entr" presetSubtype="10" fill="hold" nodeType="withEffect">
                                  <p:stCondLst>
                                    <p:cond delay="0"/>
                                  </p:stCondLst>
                                  <p:childTnLst>
                                    <p:set>
                                      <p:cBhvr>
                                        <p:cTn id="9" dur="1" fill="hold">
                                          <p:stCondLst>
                                            <p:cond delay="0"/>
                                          </p:stCondLst>
                                        </p:cTn>
                                        <p:tgtEl>
                                          <p:spTgt spid="249880"/>
                                        </p:tgtEl>
                                        <p:attrNameLst>
                                          <p:attrName>style.visibility</p:attrName>
                                        </p:attrNameLst>
                                      </p:cBhvr>
                                      <p:to>
                                        <p:strVal val="visible"/>
                                      </p:to>
                                    </p:set>
                                    <p:animEffect transition="in" filter="blinds(horizontal)">
                                      <p:cBhvr>
                                        <p:cTn id="10" dur="500"/>
                                        <p:tgtEl>
                                          <p:spTgt spid="249880"/>
                                        </p:tgtEl>
                                      </p:cBhvr>
                                    </p:animEffect>
                                  </p:childTnLst>
                                </p:cTn>
                              </p:par>
                              <p:par>
                                <p:cTn id="11" presetID="3" presetClass="entr" presetSubtype="10" fill="hold" nodeType="withEffect">
                                  <p:stCondLst>
                                    <p:cond delay="0"/>
                                  </p:stCondLst>
                                  <p:childTnLst>
                                    <p:set>
                                      <p:cBhvr>
                                        <p:cTn id="12" dur="1" fill="hold">
                                          <p:stCondLst>
                                            <p:cond delay="0"/>
                                          </p:stCondLst>
                                        </p:cTn>
                                        <p:tgtEl>
                                          <p:spTgt spid="249879"/>
                                        </p:tgtEl>
                                        <p:attrNameLst>
                                          <p:attrName>style.visibility</p:attrName>
                                        </p:attrNameLst>
                                      </p:cBhvr>
                                      <p:to>
                                        <p:strVal val="visible"/>
                                      </p:to>
                                    </p:set>
                                    <p:animEffect transition="in" filter="blinds(horizontal)">
                                      <p:cBhvr>
                                        <p:cTn id="13" dur="500"/>
                                        <p:tgtEl>
                                          <p:spTgt spid="2498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pPr eaLnBrk="1" hangingPunct="1"/>
            <a:r>
              <a:rPr lang="en-US" altLang="zh-CN" dirty="0"/>
              <a:t>3</a:t>
            </a:r>
            <a:r>
              <a:rPr lang="en-US" altLang="zh-CN" dirty="0" smtClean="0"/>
              <a:t>.3 </a:t>
            </a:r>
            <a:r>
              <a:rPr lang="zh-CN" altLang="en-US" dirty="0" smtClean="0"/>
              <a:t>特征值法</a:t>
            </a:r>
            <a:r>
              <a:rPr lang="en-US" altLang="zh-CN" dirty="0" smtClean="0"/>
              <a:t>-</a:t>
            </a:r>
            <a:r>
              <a:rPr lang="zh-CN" altLang="en-US" dirty="0" smtClean="0"/>
              <a:t>例</a:t>
            </a:r>
          </a:p>
        </p:txBody>
      </p:sp>
      <p:sp>
        <p:nvSpPr>
          <p:cNvPr id="25603"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530BA2A2-EB7F-458C-B56F-6780EE2FC028}" type="slidenum">
              <a:rPr lang="en-US" altLang="zh-CN" b="0">
                <a:solidFill>
                  <a:schemeClr val="bg1"/>
                </a:solidFill>
                <a:latin typeface="Arial Black" panose="020B0A04020102020204" pitchFamily="34" charset="0"/>
              </a:rPr>
              <a:pPr/>
              <a:t>54</a:t>
            </a:fld>
            <a:endParaRPr lang="en-US" altLang="zh-CN" b="0">
              <a:solidFill>
                <a:schemeClr val="bg1"/>
              </a:solidFill>
              <a:latin typeface="Arial Black" panose="020B0A04020102020204" pitchFamily="34" charset="0"/>
            </a:endParaRP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1268413"/>
            <a:ext cx="2808287" cy="17700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605" name="Text Box 5"/>
          <p:cNvSpPr txBox="1">
            <a:spLocks noChangeArrowheads="1"/>
          </p:cNvSpPr>
          <p:nvPr/>
        </p:nvSpPr>
        <p:spPr bwMode="auto">
          <a:xfrm>
            <a:off x="837507" y="1484314"/>
            <a:ext cx="266610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dirty="0"/>
              <a:t>取二维可压缩无旋定常流动控制方程组</a:t>
            </a:r>
          </a:p>
        </p:txBody>
      </p:sp>
      <p:pic>
        <p:nvPicPr>
          <p:cNvPr id="2560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4" y="1341439"/>
            <a:ext cx="296068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76" y="3213101"/>
            <a:ext cx="136842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8" name="Group 16"/>
          <p:cNvGrpSpPr>
            <a:grpSpLocks/>
          </p:cNvGrpSpPr>
          <p:nvPr/>
        </p:nvGrpSpPr>
        <p:grpSpPr bwMode="auto">
          <a:xfrm>
            <a:off x="8108950" y="3213101"/>
            <a:ext cx="1658938" cy="733425"/>
            <a:chOff x="4105" y="2024"/>
            <a:chExt cx="1045" cy="462"/>
          </a:xfrm>
        </p:grpSpPr>
        <p:pic>
          <p:nvPicPr>
            <p:cNvPr id="2562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 y="2160"/>
              <a:ext cx="25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4" y="2024"/>
              <a:ext cx="54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205"/>
              <a:ext cx="13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09" name="Group 15"/>
          <p:cNvGrpSpPr>
            <a:grpSpLocks/>
          </p:cNvGrpSpPr>
          <p:nvPr/>
        </p:nvGrpSpPr>
        <p:grpSpPr bwMode="auto">
          <a:xfrm>
            <a:off x="5229225" y="3213100"/>
            <a:ext cx="2520950" cy="781050"/>
            <a:chOff x="2426" y="2024"/>
            <a:chExt cx="1588" cy="492"/>
          </a:xfrm>
        </p:grpSpPr>
        <p:pic>
          <p:nvPicPr>
            <p:cNvPr id="2561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6" y="2160"/>
              <a:ext cx="2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 y="2024"/>
              <a:ext cx="1170"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 y="2205"/>
              <a:ext cx="132"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10" name="AutoShape 17"/>
          <p:cNvSpPr>
            <a:spLocks noChangeArrowheads="1"/>
          </p:cNvSpPr>
          <p:nvPr/>
        </p:nvSpPr>
        <p:spPr bwMode="auto">
          <a:xfrm>
            <a:off x="6672263" y="1916114"/>
            <a:ext cx="360362" cy="5746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1" name="Text Box 18"/>
          <p:cNvSpPr txBox="1">
            <a:spLocks noChangeArrowheads="1"/>
          </p:cNvSpPr>
          <p:nvPr/>
        </p:nvSpPr>
        <p:spPr bwMode="auto">
          <a:xfrm>
            <a:off x="2310015" y="3291649"/>
            <a:ext cx="13680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a:t>其中：</a:t>
            </a:r>
          </a:p>
        </p:txBody>
      </p:sp>
      <p:pic>
        <p:nvPicPr>
          <p:cNvPr id="25612"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376" y="4076700"/>
            <a:ext cx="266541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51" y="5445125"/>
            <a:ext cx="8532813"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2476" y="2276475"/>
            <a:ext cx="26654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5" name="Text Box 22"/>
          <p:cNvSpPr txBox="1">
            <a:spLocks noChangeArrowheads="1"/>
          </p:cNvSpPr>
          <p:nvPr/>
        </p:nvSpPr>
        <p:spPr bwMode="auto">
          <a:xfrm>
            <a:off x="9767889" y="1916113"/>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800">
                <a:ea typeface="楷体_GB2312" charset="-122"/>
              </a:rPr>
              <a:t>或</a:t>
            </a:r>
          </a:p>
        </p:txBody>
      </p:sp>
      <p:sp>
        <p:nvSpPr>
          <p:cNvPr id="25616" name="Text Box 23"/>
          <p:cNvSpPr txBox="1">
            <a:spLocks noChangeArrowheads="1"/>
          </p:cNvSpPr>
          <p:nvPr/>
        </p:nvSpPr>
        <p:spPr bwMode="auto">
          <a:xfrm>
            <a:off x="3487269" y="4433242"/>
            <a:ext cx="1944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indent="0">
              <a:spcBef>
                <a:spcPct val="50000"/>
              </a:spcBef>
              <a:buFont typeface="Wingdings" panose="05000000000000000000" pitchFamily="2" charset="2"/>
              <a:buNone/>
              <a:defRPr sz="2400">
                <a:solidFill>
                  <a:schemeClr val="accent2">
                    <a:lumMod val="50000"/>
                  </a:schemeClr>
                </a:solidFill>
                <a:latin typeface="黑体" panose="02010609060101010101" pitchFamily="49" charset="-122"/>
                <a:ea typeface="黑体" panose="02010609060101010101" pitchFamily="49" charset="-122"/>
              </a:defRPr>
            </a:lvl1pPr>
          </a:lstStyle>
          <a:p>
            <a:r>
              <a:rPr lang="zh-CN" altLang="en-US"/>
              <a:t>求逆矩阵：</a:t>
            </a:r>
          </a:p>
        </p:txBody>
      </p:sp>
    </p:spTree>
    <p:extLst>
      <p:ext uri="{BB962C8B-B14F-4D97-AF65-F5344CB8AC3E}">
        <p14:creationId xmlns:p14="http://schemas.microsoft.com/office/powerpoint/2010/main" val="19844092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04A7BD23-0EE8-4352-97FA-24BCF7B0F36B}" type="slidenum">
              <a:rPr lang="en-US" altLang="zh-CN" b="0">
                <a:solidFill>
                  <a:schemeClr val="bg1"/>
                </a:solidFill>
                <a:latin typeface="Arial Black" panose="020B0A04020102020204" pitchFamily="34" charset="0"/>
              </a:rPr>
              <a:pPr/>
              <a:t>55</a:t>
            </a:fld>
            <a:endParaRPr lang="en-US" altLang="zh-CN" b="0">
              <a:solidFill>
                <a:schemeClr val="bg1"/>
              </a:solidFill>
              <a:latin typeface="Arial Black" panose="020B0A04020102020204" pitchFamily="34" charset="0"/>
            </a:endParaRPr>
          </a:p>
        </p:txBody>
      </p:sp>
      <p:pic>
        <p:nvPicPr>
          <p:cNvPr id="2662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1989139"/>
            <a:ext cx="24860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901" y="1484313"/>
            <a:ext cx="31908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AutoShape 24"/>
          <p:cNvSpPr>
            <a:spLocks noChangeArrowheads="1"/>
          </p:cNvSpPr>
          <p:nvPr/>
        </p:nvSpPr>
        <p:spPr bwMode="auto">
          <a:xfrm>
            <a:off x="5260975" y="2057400"/>
            <a:ext cx="719138" cy="287338"/>
          </a:xfrm>
          <a:prstGeom prst="rightArrow">
            <a:avLst>
              <a:gd name="adj1" fmla="val 50000"/>
              <a:gd name="adj2" fmla="val 62569"/>
            </a:avLst>
          </a:prstGeom>
          <a:solidFill>
            <a:schemeClr val="accent1"/>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6631"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464" y="3644900"/>
            <a:ext cx="25923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 Box 28"/>
          <p:cNvSpPr txBox="1">
            <a:spLocks noChangeArrowheads="1"/>
          </p:cNvSpPr>
          <p:nvPr/>
        </p:nvSpPr>
        <p:spPr bwMode="auto">
          <a:xfrm>
            <a:off x="2279651" y="4941168"/>
            <a:ext cx="8064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i="1" dirty="0">
                <a:solidFill>
                  <a:srgbClr val="FF3300"/>
                </a:solidFill>
                <a:latin typeface="Times New Roman" panose="02020603050405020304" pitchFamily="18" charset="0"/>
                <a:ea typeface="楷体_GB2312" charset="-122"/>
              </a:rPr>
              <a:t>M</a:t>
            </a:r>
            <a:r>
              <a:rPr lang="en-US" altLang="zh-CN" sz="2400" dirty="0">
                <a:solidFill>
                  <a:srgbClr val="FF3300"/>
                </a:solidFill>
                <a:latin typeface="Times New Roman" panose="02020603050405020304" pitchFamily="18" charset="0"/>
                <a:ea typeface="楷体_GB2312" charset="-122"/>
                <a:sym typeface="Symbol" panose="05050102010706020507" pitchFamily="18" charset="2"/>
              </a:rPr>
              <a:t> &gt; 1</a:t>
            </a:r>
            <a:r>
              <a:rPr lang="zh-CN" altLang="en-US" sz="2400" dirty="0">
                <a:solidFill>
                  <a:srgbClr val="FF3300"/>
                </a:solidFill>
                <a:latin typeface="Times New Roman" panose="02020603050405020304" pitchFamily="18" charset="0"/>
                <a:ea typeface="楷体_GB2312" charset="-122"/>
                <a:sym typeface="Symbol" panose="05050102010706020507" pitchFamily="18" charset="2"/>
              </a:rPr>
              <a:t>，特征根为实数，方程组为双曲型；</a:t>
            </a:r>
          </a:p>
          <a:p>
            <a:pPr eaLnBrk="1" hangingPunct="1"/>
            <a:r>
              <a:rPr lang="en-US" altLang="zh-CN" sz="2400" i="1" dirty="0">
                <a:solidFill>
                  <a:srgbClr val="FF3300"/>
                </a:solidFill>
                <a:latin typeface="Times New Roman" panose="02020603050405020304" pitchFamily="18" charset="0"/>
                <a:ea typeface="楷体_GB2312" charset="-122"/>
              </a:rPr>
              <a:t>M</a:t>
            </a:r>
            <a:r>
              <a:rPr lang="en-US" altLang="zh-CN" sz="2400" i="1" dirty="0">
                <a:solidFill>
                  <a:srgbClr val="FF3300"/>
                </a:solidFill>
                <a:latin typeface="Times New Roman" panose="02020603050405020304" pitchFamily="18" charset="0"/>
                <a:ea typeface="楷体_GB2312" charset="-122"/>
                <a:sym typeface="Symbol" panose="05050102010706020507" pitchFamily="18" charset="2"/>
              </a:rPr>
              <a:t> = 1</a:t>
            </a:r>
            <a:r>
              <a:rPr lang="zh-CN" altLang="en-US" sz="2400" i="1" dirty="0">
                <a:solidFill>
                  <a:srgbClr val="FF3300"/>
                </a:solidFill>
                <a:latin typeface="Times New Roman" panose="02020603050405020304" pitchFamily="18" charset="0"/>
                <a:ea typeface="楷体_GB2312" charset="-122"/>
                <a:sym typeface="Symbol" panose="05050102010706020507" pitchFamily="18" charset="2"/>
              </a:rPr>
              <a:t>，特征根为或一个实特征值，方程组为抛物线；</a:t>
            </a:r>
          </a:p>
          <a:p>
            <a:pPr eaLnBrk="1" hangingPunct="1"/>
            <a:r>
              <a:rPr lang="en-US" altLang="zh-CN" sz="2400" i="1" dirty="0">
                <a:solidFill>
                  <a:srgbClr val="FF3300"/>
                </a:solidFill>
                <a:latin typeface="Times New Roman" panose="02020603050405020304" pitchFamily="18" charset="0"/>
                <a:ea typeface="楷体_GB2312" charset="-122"/>
              </a:rPr>
              <a:t>M</a:t>
            </a:r>
            <a:r>
              <a:rPr lang="en-US" altLang="zh-CN" sz="2400" dirty="0">
                <a:solidFill>
                  <a:srgbClr val="FF3300"/>
                </a:solidFill>
                <a:latin typeface="Times New Roman" panose="02020603050405020304" pitchFamily="18" charset="0"/>
                <a:ea typeface="楷体_GB2312" charset="-122"/>
                <a:sym typeface="Symbol" panose="05050102010706020507" pitchFamily="18" charset="2"/>
              </a:rPr>
              <a:t> &lt; 1</a:t>
            </a:r>
            <a:r>
              <a:rPr lang="zh-CN" altLang="en-US" sz="2400" dirty="0">
                <a:solidFill>
                  <a:srgbClr val="FF3300"/>
                </a:solidFill>
                <a:latin typeface="Times New Roman" panose="02020603050405020304" pitchFamily="18" charset="0"/>
                <a:ea typeface="楷体_GB2312" charset="-122"/>
                <a:sym typeface="Symbol" panose="05050102010706020507" pitchFamily="18" charset="2"/>
              </a:rPr>
              <a:t>，特征根为虚数，方程组为椭圆型。</a:t>
            </a:r>
          </a:p>
        </p:txBody>
      </p:sp>
    </p:spTree>
    <p:extLst>
      <p:ext uri="{BB962C8B-B14F-4D97-AF65-F5344CB8AC3E}">
        <p14:creationId xmlns:p14="http://schemas.microsoft.com/office/powerpoint/2010/main" val="39979781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sz="half" idx="1"/>
          </p:nvPr>
        </p:nvSpPr>
        <p:spPr>
          <a:xfrm>
            <a:off x="1140836" y="1057044"/>
            <a:ext cx="3775398" cy="511785"/>
          </a:xfrm>
          <a:solidFill>
            <a:schemeClr val="tx2">
              <a:lumMod val="20000"/>
              <a:lumOff val="80000"/>
              <a:alpha val="70000"/>
            </a:schemeClr>
          </a:solidFill>
        </p:spPr>
        <p:txBody>
          <a:bodyPr/>
          <a:lstStyle/>
          <a:p>
            <a:pPr eaLnBrk="0" hangingPunct="0">
              <a:buFontTx/>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例：一维</a:t>
            </a:r>
            <a:r>
              <a:rPr lang="en-US" altLang="zh-CN" sz="2400" b="0" dirty="0">
                <a:solidFill>
                  <a:schemeClr val="accent2">
                    <a:lumMod val="50000"/>
                  </a:schemeClr>
                </a:solidFill>
                <a:latin typeface="黑体" panose="02010609060101010101" pitchFamily="49" charset="-122"/>
                <a:ea typeface="黑体" panose="02010609060101010101" pitchFamily="49" charset="-122"/>
              </a:rPr>
              <a:t>Euler</a:t>
            </a:r>
            <a:r>
              <a:rPr lang="zh-CN" altLang="en-US" sz="2400" b="0" dirty="0">
                <a:solidFill>
                  <a:schemeClr val="accent2">
                    <a:lumMod val="50000"/>
                  </a:schemeClr>
                </a:solidFill>
                <a:latin typeface="黑体" panose="02010609060101010101" pitchFamily="49" charset="-122"/>
                <a:ea typeface="黑体" panose="02010609060101010101" pitchFamily="49" charset="-122"/>
              </a:rPr>
              <a:t>方程组：</a:t>
            </a:r>
          </a:p>
        </p:txBody>
      </p:sp>
      <p:sp>
        <p:nvSpPr>
          <p:cNvPr id="54279" name="AutoShape 8"/>
          <p:cNvSpPr>
            <a:spLocks noChangeArrowheads="1"/>
          </p:cNvSpPr>
          <p:nvPr/>
        </p:nvSpPr>
        <p:spPr bwMode="auto">
          <a:xfrm>
            <a:off x="4774033" y="3033287"/>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4">
            <a:extLst>
              <a:ext uri="{FF2B5EF4-FFF2-40B4-BE49-F238E27FC236}">
                <a16:creationId xmlns:a16="http://schemas.microsoft.com/office/drawing/2014/main" id="{568188B6-FD98-453D-88A2-2464A303E486}"/>
              </a:ext>
            </a:extLst>
          </p:cNvPr>
          <p:cNvGraphicFramePr>
            <a:graphicFrameLocks noChangeAspect="1"/>
          </p:cNvGraphicFramePr>
          <p:nvPr>
            <p:extLst/>
          </p:nvPr>
        </p:nvGraphicFramePr>
        <p:xfrm>
          <a:off x="1249010" y="1838534"/>
          <a:ext cx="3019425" cy="2740025"/>
        </p:xfrm>
        <a:graphic>
          <a:graphicData uri="http://schemas.openxmlformats.org/presentationml/2006/ole">
            <mc:AlternateContent xmlns:mc="http://schemas.openxmlformats.org/markup-compatibility/2006">
              <mc:Choice xmlns:v="urn:schemas-microsoft-com:vml" Requires="v">
                <p:oleObj spid="_x0000_s43016" name="公式" r:id="rId3" imgW="1511280" imgH="1371600" progId="Equation.3">
                  <p:embed/>
                </p:oleObj>
              </mc:Choice>
              <mc:Fallback>
                <p:oleObj name="公式" r:id="rId3" imgW="1511280" imgH="1371600" progId="Equation.3">
                  <p:embed/>
                  <p:pic>
                    <p:nvPicPr>
                      <p:cNvPr id="9" name="Object 4">
                        <a:extLst>
                          <a:ext uri="{FF2B5EF4-FFF2-40B4-BE49-F238E27FC236}">
                            <a16:creationId xmlns:a16="http://schemas.microsoft.com/office/drawing/2014/main" id="{568188B6-FD98-453D-88A2-2464A303E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010"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1B7E852E-B8E1-469C-8D37-71A332F8A581}"/>
              </a:ext>
            </a:extLst>
          </p:cNvPr>
          <p:cNvGraphicFramePr>
            <a:graphicFrameLocks noChangeAspect="1"/>
          </p:cNvGraphicFramePr>
          <p:nvPr>
            <p:extLst/>
          </p:nvPr>
        </p:nvGraphicFramePr>
        <p:xfrm>
          <a:off x="5570175" y="2425909"/>
          <a:ext cx="1090612" cy="1420812"/>
        </p:xfrm>
        <a:graphic>
          <a:graphicData uri="http://schemas.openxmlformats.org/presentationml/2006/ole">
            <mc:AlternateContent xmlns:mc="http://schemas.openxmlformats.org/markup-compatibility/2006">
              <mc:Choice xmlns:v="urn:schemas-microsoft-com:vml" Requires="v">
                <p:oleObj spid="_x0000_s43017" name="公式" r:id="rId5" imgW="545760" imgH="711000" progId="Equation.3">
                  <p:embed/>
                </p:oleObj>
              </mc:Choice>
              <mc:Fallback>
                <p:oleObj name="公式" r:id="rId5" imgW="545760" imgH="711000" progId="Equation.3">
                  <p:embed/>
                  <p:pic>
                    <p:nvPicPr>
                      <p:cNvPr id="12" name="Object 6">
                        <a:extLst>
                          <a:ext uri="{FF2B5EF4-FFF2-40B4-BE49-F238E27FC236}">
                            <a16:creationId xmlns:a16="http://schemas.microsoft.com/office/drawing/2014/main" id="{1B7E852E-B8E1-469C-8D37-71A332F8A5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0175" y="2425909"/>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6BC8CAD1-4C32-4337-8116-ED953071A6EE}"/>
              </a:ext>
            </a:extLst>
          </p:cNvPr>
          <p:cNvGraphicFramePr>
            <a:graphicFrameLocks noChangeAspect="1"/>
          </p:cNvGraphicFramePr>
          <p:nvPr>
            <p:extLst/>
          </p:nvPr>
        </p:nvGraphicFramePr>
        <p:xfrm>
          <a:off x="6995750" y="2241759"/>
          <a:ext cx="2360612" cy="1725612"/>
        </p:xfrm>
        <a:graphic>
          <a:graphicData uri="http://schemas.openxmlformats.org/presentationml/2006/ole">
            <mc:AlternateContent xmlns:mc="http://schemas.openxmlformats.org/markup-compatibility/2006">
              <mc:Choice xmlns:v="urn:schemas-microsoft-com:vml" Requires="v">
                <p:oleObj spid="_x0000_s43018" name="公式" r:id="rId7" imgW="1180800" imgH="863280" progId="Equation.3">
                  <p:embed/>
                </p:oleObj>
              </mc:Choice>
              <mc:Fallback>
                <p:oleObj name="公式" r:id="rId7" imgW="1180800" imgH="863280" progId="Equation.3">
                  <p:embed/>
                  <p:pic>
                    <p:nvPicPr>
                      <p:cNvPr id="13" name="Object 8">
                        <a:extLst>
                          <a:ext uri="{FF2B5EF4-FFF2-40B4-BE49-F238E27FC236}">
                            <a16:creationId xmlns:a16="http://schemas.microsoft.com/office/drawing/2014/main" id="{6BC8CAD1-4C32-4337-8116-ED953071A6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5750" y="2241759"/>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281AE02-0F9B-4A04-9EE3-F5033DE1A0CB}"/>
                  </a:ext>
                </a:extLst>
              </p:cNvPr>
              <p:cNvSpPr/>
              <p:nvPr/>
            </p:nvSpPr>
            <p:spPr>
              <a:xfrm>
                <a:off x="1249010" y="4711862"/>
                <a:ext cx="4512710" cy="1644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CC6600"/>
                          </a:solidFill>
                          <a:latin typeface="Cambria Math" panose="02040503050406030204" pitchFamily="18" charset="0"/>
                        </a:rPr>
                        <m:t>𝑨</m:t>
                      </m:r>
                      <m:r>
                        <a:rPr lang="en-US" altLang="zh-CN" sz="2400" b="1" i="1" dirty="0" smtClean="0">
                          <a:solidFill>
                            <a:srgbClr val="CC6600"/>
                          </a:solidFill>
                          <a:latin typeface="Cambria Math" panose="02040503050406030204" pitchFamily="18" charset="0"/>
                        </a:rPr>
                        <m:t>−</m:t>
                      </m:r>
                      <m:r>
                        <a:rPr lang="zh-CN" altLang="en-US" sz="2400" b="1" i="1" dirty="0" smtClean="0">
                          <a:solidFill>
                            <a:srgbClr val="CC6600"/>
                          </a:solidFill>
                          <a:latin typeface="Cambria Math" panose="02040503050406030204" pitchFamily="18" charset="0"/>
                        </a:rPr>
                        <m:t>𝝀</m:t>
                      </m:r>
                      <m:r>
                        <a:rPr lang="en-US" altLang="zh-CN" sz="2400" b="1" i="1" dirty="0" smtClean="0">
                          <a:solidFill>
                            <a:srgbClr val="CC6600"/>
                          </a:solidFill>
                          <a:latin typeface="Cambria Math" panose="02040503050406030204" pitchFamily="18" charset="0"/>
                        </a:rPr>
                        <m:t>𝑰</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mcs>
                                <m:mc>
                                  <m:mcPr>
                                    <m:count m:val="3"/>
                                    <m:mcJc m:val="center"/>
                                  </m:mcPr>
                                </m:mc>
                              </m:mcs>
                              <m:ctrlPr>
                                <a:rPr lang="en-US" altLang="zh-CN" sz="2400" b="0" i="1" smtClean="0">
                                  <a:solidFill>
                                    <a:srgbClr val="CC6600"/>
                                  </a:solidFill>
                                  <a:latin typeface="Cambria Math" panose="02040503050406030204" pitchFamily="18" charset="0"/>
                                </a:rPr>
                              </m:ctrlPr>
                            </m:mPr>
                            <m:mr>
                              <m:e>
                                <m:r>
                                  <m:rPr>
                                    <m:brk m:alnAt="7"/>
                                  </m:rP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r>
                                  <a:rPr lang="zh-CN" altLang="en-US" sz="2400" b="0" i="1" smtClean="0">
                                    <a:solidFill>
                                      <a:srgbClr val="CC6600"/>
                                    </a:solidFill>
                                    <a:latin typeface="Cambria Math" panose="02040503050406030204" pitchFamily="18" charset="0"/>
                                  </a:rPr>
                                  <m:t>𝜌</m:t>
                                </m:r>
                              </m:e>
                              <m:e>
                                <m:r>
                                  <a:rPr lang="en-US" altLang="zh-CN" sz="2400" b="0" i="1" smtClean="0">
                                    <a:solidFill>
                                      <a:srgbClr val="CC6600"/>
                                    </a:solidFill>
                                    <a:latin typeface="Cambria Math" panose="02040503050406030204" pitchFamily="18" charset="0"/>
                                  </a:rPr>
                                  <m:t>0</m:t>
                                </m:r>
                              </m:e>
                            </m:mr>
                            <m:mr>
                              <m:e>
                                <m:r>
                                  <a:rPr lang="en-US" altLang="zh-CN" sz="2400" b="0" i="1" smtClean="0">
                                    <a:solidFill>
                                      <a:srgbClr val="CC6600"/>
                                    </a:solidFill>
                                    <a:latin typeface="Cambria Math" panose="02040503050406030204" pitchFamily="18" charset="0"/>
                                  </a:rPr>
                                  <m:t>0</m:t>
                                </m:r>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f>
                                  <m:fPr>
                                    <m:ctrlPr>
                                      <a:rPr lang="en-US" altLang="zh-CN" sz="2400" b="0" i="1" smtClean="0">
                                        <a:solidFill>
                                          <a:srgbClr val="CC6600"/>
                                        </a:solidFill>
                                        <a:latin typeface="Cambria Math" panose="02040503050406030204" pitchFamily="18" charset="0"/>
                                      </a:rPr>
                                    </m:ctrlPr>
                                  </m:fPr>
                                  <m:num>
                                    <m:r>
                                      <a:rPr lang="en-US" altLang="zh-CN" sz="2400" b="0" i="1" smtClean="0">
                                        <a:solidFill>
                                          <a:srgbClr val="CC6600"/>
                                        </a:solidFill>
                                        <a:latin typeface="Cambria Math" panose="02040503050406030204" pitchFamily="18" charset="0"/>
                                      </a:rPr>
                                      <m:t>1</m:t>
                                    </m:r>
                                  </m:num>
                                  <m:den>
                                    <m:r>
                                      <a:rPr lang="zh-CN" altLang="en-US" sz="2400" b="0" i="1" smtClean="0">
                                        <a:solidFill>
                                          <a:srgbClr val="CC6600"/>
                                        </a:solidFill>
                                        <a:latin typeface="Cambria Math" panose="02040503050406030204" pitchFamily="18" charset="0"/>
                                      </a:rPr>
                                      <m:t>𝜌</m:t>
                                    </m:r>
                                  </m:den>
                                </m:f>
                              </m:e>
                            </m:mr>
                            <m:mr>
                              <m:e>
                                <m:r>
                                  <a:rPr lang="en-US" altLang="zh-CN" sz="2400" b="0" i="1" smtClean="0">
                                    <a:solidFill>
                                      <a:srgbClr val="CC6600"/>
                                    </a:solidFill>
                                    <a:latin typeface="Cambria Math" panose="02040503050406030204" pitchFamily="18" charset="0"/>
                                  </a:rPr>
                                  <m:t>0</m:t>
                                </m:r>
                              </m:e>
                              <m:e>
                                <m:r>
                                  <a:rPr lang="zh-CN" altLang="en-US" sz="2400" b="0" i="1" smtClean="0">
                                    <a:solidFill>
                                      <a:srgbClr val="CC6600"/>
                                    </a:solidFill>
                                    <a:latin typeface="Cambria Math" panose="02040503050406030204" pitchFamily="18" charset="0"/>
                                  </a:rPr>
                                  <m:t>𝜌</m:t>
                                </m:r>
                                <m:sSup>
                                  <m:sSupPr>
                                    <m:ctrlPr>
                                      <a:rPr lang="en-US" altLang="zh-CN" sz="2400" b="0" i="1" smtClean="0">
                                        <a:solidFill>
                                          <a:srgbClr val="CC6600"/>
                                        </a:solidFill>
                                        <a:latin typeface="Cambria Math" panose="02040503050406030204" pitchFamily="18" charset="0"/>
                                      </a:rPr>
                                    </m:ctrlPr>
                                  </m:sSupPr>
                                  <m:e>
                                    <m:r>
                                      <a:rPr lang="en-US" altLang="zh-CN" sz="2400" b="0" i="1" smtClean="0">
                                        <a:solidFill>
                                          <a:srgbClr val="CC6600"/>
                                        </a:solidFill>
                                        <a:latin typeface="Cambria Math" panose="02040503050406030204" pitchFamily="18" charset="0"/>
                                      </a:rPr>
                                      <m:t>𝑎</m:t>
                                    </m:r>
                                  </m:e>
                                  <m:sup>
                                    <m:r>
                                      <a:rPr lang="en-US" altLang="zh-CN" sz="2400" b="0" i="1" smtClean="0">
                                        <a:solidFill>
                                          <a:srgbClr val="CC6600"/>
                                        </a:solidFill>
                                        <a:latin typeface="Cambria Math" panose="02040503050406030204" pitchFamily="18" charset="0"/>
                                      </a:rPr>
                                      <m:t>2</m:t>
                                    </m:r>
                                  </m:sup>
                                </m:sSup>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mr>
                          </m:m>
                        </m:e>
                      </m:d>
                    </m:oMath>
                  </m:oMathPara>
                </a14:m>
                <a:endParaRPr lang="zh-CN" altLang="en-US" sz="2400" dirty="0">
                  <a:solidFill>
                    <a:srgbClr val="CC6600"/>
                  </a:solidFill>
                </a:endParaRPr>
              </a:p>
            </p:txBody>
          </p:sp>
        </mc:Choice>
        <mc:Fallback xmlns="">
          <p:sp>
            <p:nvSpPr>
              <p:cNvPr id="14" name="矩形 13">
                <a:extLst>
                  <a:ext uri="{FF2B5EF4-FFF2-40B4-BE49-F238E27FC236}">
                    <a16:creationId xmlns:a16="http://schemas.microsoft.com/office/drawing/2014/main" id="{7281AE02-0F9B-4A04-9EE3-F5033DE1A0CB}"/>
                  </a:ext>
                </a:extLst>
              </p:cNvPr>
              <p:cNvSpPr>
                <a:spLocks noRot="1" noChangeAspect="1" noMove="1" noResize="1" noEditPoints="1" noAdjustHandles="1" noChangeArrowheads="1" noChangeShapeType="1" noTextEdit="1"/>
              </p:cNvSpPr>
              <p:nvPr/>
            </p:nvSpPr>
            <p:spPr>
              <a:xfrm>
                <a:off x="1249010" y="4711862"/>
                <a:ext cx="4512710" cy="16447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B2221FC-BC3E-4D30-B67A-0DAD54A464E0}"/>
                  </a:ext>
                </a:extLst>
              </p:cNvPr>
              <p:cNvSpPr txBox="1"/>
              <p:nvPr/>
            </p:nvSpPr>
            <p:spPr>
              <a:xfrm>
                <a:off x="6312024" y="4980237"/>
                <a:ext cx="44217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1</m:t>
                          </m:r>
                        </m:sub>
                      </m:sSub>
                      <m:r>
                        <a:rPr lang="en-US" altLang="zh-CN" sz="240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i="1">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2</m:t>
                          </m:r>
                        </m:sub>
                      </m:sSub>
                      <m:r>
                        <a:rPr lang="en-US" altLang="zh-CN" sz="2400" i="1">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𝑎</m:t>
                      </m:r>
                      <m:r>
                        <a:rPr lang="en-US" altLang="zh-CN" sz="2400" b="0" i="1" smtClean="0">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3</m:t>
                          </m:r>
                        </m:sub>
                      </m:sSub>
                      <m:r>
                        <a:rPr lang="en-US" altLang="zh-CN"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𝑎</m:t>
                      </m:r>
                      <m:r>
                        <a:rPr lang="zh-CN" altLang="en-US" sz="2400" i="1" smtClean="0">
                          <a:solidFill>
                            <a:srgbClr val="CC6600"/>
                          </a:solidFill>
                          <a:latin typeface="Cambria Math" panose="02040503050406030204" pitchFamily="18" charset="0"/>
                        </a:rPr>
                        <m:t>。</m:t>
                      </m:r>
                    </m:oMath>
                  </m:oMathPara>
                </a14:m>
                <a:endParaRPr lang="zh-CN" altLang="en-US" sz="2400" dirty="0">
                  <a:solidFill>
                    <a:srgbClr val="CC6600"/>
                  </a:solidFill>
                </a:endParaRPr>
              </a:p>
            </p:txBody>
          </p:sp>
        </mc:Choice>
        <mc:Fallback xmlns="">
          <p:sp>
            <p:nvSpPr>
              <p:cNvPr id="15" name="文本框 14">
                <a:extLst>
                  <a:ext uri="{FF2B5EF4-FFF2-40B4-BE49-F238E27FC236}">
                    <a16:creationId xmlns:a16="http://schemas.microsoft.com/office/drawing/2014/main" id="{AB2221FC-BC3E-4D30-B67A-0DAD54A464E0}"/>
                  </a:ext>
                </a:extLst>
              </p:cNvPr>
              <p:cNvSpPr txBox="1">
                <a:spLocks noRot="1" noChangeAspect="1" noMove="1" noResize="1" noEditPoints="1" noAdjustHandles="1" noChangeArrowheads="1" noChangeShapeType="1" noTextEdit="1"/>
              </p:cNvSpPr>
              <p:nvPr/>
            </p:nvSpPr>
            <p:spPr>
              <a:xfrm>
                <a:off x="6312024" y="4980237"/>
                <a:ext cx="4421723" cy="369332"/>
              </a:xfrm>
              <a:prstGeom prst="rect">
                <a:avLst/>
              </a:prstGeom>
              <a:blipFill>
                <a:blip r:embed="rId10"/>
                <a:stretch>
                  <a:fillRect l="-275" b="-1475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82D9D8A-7DA7-44DA-B8DC-4E41302AC2D9}"/>
              </a:ext>
            </a:extLst>
          </p:cNvPr>
          <p:cNvSpPr txBox="1"/>
          <p:nvPr/>
        </p:nvSpPr>
        <p:spPr>
          <a:xfrm>
            <a:off x="6312024" y="5534235"/>
            <a:ext cx="403244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特征方程有</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个实数根，方程（组）为双曲型。</a:t>
            </a:r>
          </a:p>
        </p:txBody>
      </p:sp>
    </p:spTree>
    <p:extLst>
      <p:ext uri="{BB962C8B-B14F-4D97-AF65-F5344CB8AC3E}">
        <p14:creationId xmlns:p14="http://schemas.microsoft.com/office/powerpoint/2010/main" val="26596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p:spPr>
        <p:txBody>
          <a:bodyPr/>
          <a:lstStyle/>
          <a:p>
            <a:pPr eaLnBrk="1" hangingPunct="1"/>
            <a:r>
              <a:rPr lang="en-US" altLang="zh-CN" dirty="0"/>
              <a:t>3</a:t>
            </a:r>
            <a:r>
              <a:rPr lang="en-US" altLang="zh-CN" dirty="0" smtClean="0"/>
              <a:t>.4 </a:t>
            </a:r>
            <a:r>
              <a:rPr lang="zh-CN" altLang="en-US" dirty="0" smtClean="0"/>
              <a:t>不同类型偏微分方程的一般性质</a:t>
            </a:r>
          </a:p>
        </p:txBody>
      </p:sp>
      <p:sp>
        <p:nvSpPr>
          <p:cNvPr id="27651"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51AA9F28-DB69-4CCE-83BC-D8525D252D58}" type="slidenum">
              <a:rPr lang="en-US" altLang="zh-CN" b="0">
                <a:solidFill>
                  <a:schemeClr val="bg1"/>
                </a:solidFill>
                <a:latin typeface="Arial Black" panose="020B0A04020102020204" pitchFamily="34" charset="0"/>
              </a:rPr>
              <a:pPr/>
              <a:t>57</a:t>
            </a:fld>
            <a:endParaRPr lang="en-US" altLang="zh-CN" b="0">
              <a:solidFill>
                <a:schemeClr val="bg1"/>
              </a:solidFill>
              <a:latin typeface="Arial Black" panose="020B0A04020102020204" pitchFamily="34" charset="0"/>
            </a:endParaRPr>
          </a:p>
        </p:txBody>
      </p:sp>
      <p:sp>
        <p:nvSpPr>
          <p:cNvPr id="27652" name="Text Box 3"/>
          <p:cNvSpPr txBox="1">
            <a:spLocks noChangeArrowheads="1"/>
          </p:cNvSpPr>
          <p:nvPr/>
        </p:nvSpPr>
        <p:spPr bwMode="auto">
          <a:xfrm>
            <a:off x="2640013" y="2492375"/>
            <a:ext cx="720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b="0">
                <a:solidFill>
                  <a:srgbClr val="FF3300"/>
                </a:solidFill>
                <a:latin typeface="楷体_GB2312" charset="-122"/>
                <a:ea typeface="楷体_GB2312" charset="-122"/>
                <a:sym typeface="Wingdings" panose="05000000000000000000" pitchFamily="2" charset="2"/>
              </a:rPr>
              <a:t></a:t>
            </a:r>
            <a:r>
              <a:rPr lang="zh-CN" altLang="en-US" sz="2400" b="0">
                <a:latin typeface="楷体_GB2312" charset="-122"/>
                <a:ea typeface="楷体_GB2312" charset="-122"/>
              </a:rPr>
              <a:t>不同类型的方程具有</a:t>
            </a:r>
            <a:r>
              <a:rPr lang="zh-CN" altLang="en-US" sz="2400" b="0">
                <a:solidFill>
                  <a:srgbClr val="FF0000"/>
                </a:solidFill>
                <a:latin typeface="楷体_GB2312" charset="-122"/>
                <a:ea typeface="楷体_GB2312" charset="-122"/>
              </a:rPr>
              <a:t>不同的数学特性</a:t>
            </a:r>
            <a:r>
              <a:rPr lang="zh-CN" altLang="en-US" sz="2400" b="0">
                <a:latin typeface="楷体_GB2312" charset="-122"/>
                <a:ea typeface="楷体_GB2312" charset="-122"/>
              </a:rPr>
              <a:t>，反映出</a:t>
            </a:r>
            <a:r>
              <a:rPr lang="zh-CN" altLang="en-US" sz="2400" b="0">
                <a:solidFill>
                  <a:srgbClr val="FF0000"/>
                </a:solidFill>
                <a:latin typeface="楷体_GB2312" charset="-122"/>
                <a:ea typeface="楷体_GB2312" charset="-122"/>
              </a:rPr>
              <a:t>流场的不同物理特性</a:t>
            </a:r>
            <a:r>
              <a:rPr lang="zh-CN" altLang="en-US" sz="2400" b="0">
                <a:latin typeface="楷体_GB2312" charset="-122"/>
                <a:ea typeface="楷体_GB2312" charset="-122"/>
              </a:rPr>
              <a:t>，因而在进行求解时，也必须</a:t>
            </a:r>
            <a:r>
              <a:rPr lang="zh-CN" altLang="en-US" sz="2400" b="0">
                <a:solidFill>
                  <a:srgbClr val="FF0000"/>
                </a:solidFill>
                <a:latin typeface="楷体_GB2312" charset="-122"/>
                <a:ea typeface="楷体_GB2312" charset="-122"/>
              </a:rPr>
              <a:t>采用不同的数值方法</a:t>
            </a:r>
            <a:r>
              <a:rPr lang="zh-CN" altLang="en-US" sz="2400" b="0">
                <a:latin typeface="楷体_GB2312" charset="-122"/>
                <a:ea typeface="楷体_GB2312" charset="-122"/>
              </a:rPr>
              <a:t>。</a:t>
            </a:r>
          </a:p>
        </p:txBody>
      </p:sp>
    </p:spTree>
    <p:extLst>
      <p:ext uri="{BB962C8B-B14F-4D97-AF65-F5344CB8AC3E}">
        <p14:creationId xmlns:p14="http://schemas.microsoft.com/office/powerpoint/2010/main" val="27682841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520E982B-A9C1-4418-84A3-F1CFD011EF61}" type="slidenum">
              <a:rPr lang="en-US" altLang="zh-CN" b="0">
                <a:solidFill>
                  <a:schemeClr val="bg1"/>
                </a:solidFill>
                <a:latin typeface="Arial Black" panose="020B0A04020102020204" pitchFamily="34" charset="0"/>
              </a:rPr>
              <a:pPr/>
              <a:t>58</a:t>
            </a:fld>
            <a:endParaRPr lang="en-US" altLang="zh-CN" b="0">
              <a:solidFill>
                <a:schemeClr val="bg1"/>
              </a:solidFill>
              <a:latin typeface="Arial Black" panose="020B0A04020102020204" pitchFamily="34" charset="0"/>
            </a:endParaRPr>
          </a:p>
        </p:txBody>
      </p:sp>
      <p:sp>
        <p:nvSpPr>
          <p:cNvPr id="28676" name="Text Box 2"/>
          <p:cNvSpPr txBox="1">
            <a:spLocks noChangeArrowheads="1"/>
          </p:cNvSpPr>
          <p:nvPr/>
        </p:nvSpPr>
        <p:spPr bwMode="auto">
          <a:xfrm>
            <a:off x="983432" y="188640"/>
            <a:ext cx="2244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r>
              <a:rPr lang="zh-CN" altLang="en-US" sz="3200" dirty="0">
                <a:latin typeface="黑体" panose="02010609060101010101" pitchFamily="49" charset="-122"/>
                <a:ea typeface="黑体" panose="02010609060101010101" pitchFamily="49" charset="-122"/>
                <a:cs typeface="+mj-cs"/>
              </a:rPr>
              <a:t>双曲型方程</a:t>
            </a:r>
          </a:p>
        </p:txBody>
      </p:sp>
      <p:sp>
        <p:nvSpPr>
          <p:cNvPr id="28677" name="Text Box 10"/>
          <p:cNvSpPr txBox="1">
            <a:spLocks noChangeArrowheads="1"/>
          </p:cNvSpPr>
          <p:nvPr/>
        </p:nvSpPr>
        <p:spPr bwMode="auto">
          <a:xfrm>
            <a:off x="1271464" y="1436399"/>
            <a:ext cx="433558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gn="just" eaLnBrk="1" hangingPunct="1">
              <a:buFont typeface="Wingdings" panose="05000000000000000000" pitchFamily="2" charset="2"/>
              <a:buChar char="n"/>
            </a:pPr>
            <a:r>
              <a:rPr lang="zh-CN" altLang="en-US" b="0" dirty="0" smtClean="0">
                <a:solidFill>
                  <a:srgbClr val="0070C0"/>
                </a:solidFill>
                <a:latin typeface="黑体" panose="02010609060101010101" pitchFamily="49" charset="-122"/>
                <a:ea typeface="黑体" panose="02010609060101010101" pitchFamily="49" charset="-122"/>
              </a:rPr>
              <a:t>沿</a:t>
            </a:r>
            <a:r>
              <a:rPr lang="en-US" altLang="zh-CN" b="0" dirty="0">
                <a:solidFill>
                  <a:srgbClr val="0070C0"/>
                </a:solidFill>
                <a:latin typeface="黑体" panose="02010609060101010101" pitchFamily="49" charset="-122"/>
                <a:ea typeface="黑体" panose="02010609060101010101" pitchFamily="49" charset="-122"/>
              </a:rPr>
              <a:t>y</a:t>
            </a:r>
            <a:r>
              <a:rPr lang="zh-CN" altLang="en-US" b="0" dirty="0">
                <a:solidFill>
                  <a:srgbClr val="0070C0"/>
                </a:solidFill>
                <a:latin typeface="黑体" panose="02010609060101010101" pitchFamily="49" charset="-122"/>
                <a:ea typeface="黑体" panose="02010609060101010101" pitchFamily="49" charset="-122"/>
              </a:rPr>
              <a:t>轴上的信息已知</a:t>
            </a:r>
            <a:r>
              <a:rPr lang="en-US" altLang="zh-CN" b="0" dirty="0">
                <a:solidFill>
                  <a:srgbClr val="0070C0"/>
                </a:solidFill>
                <a:latin typeface="黑体" panose="02010609060101010101" pitchFamily="49" charset="-122"/>
                <a:ea typeface="黑体" panose="02010609060101010101" pitchFamily="49" charset="-122"/>
              </a:rPr>
              <a:t>(</a:t>
            </a:r>
            <a:r>
              <a:rPr lang="zh-CN" altLang="en-US" b="0" dirty="0">
                <a:solidFill>
                  <a:srgbClr val="0070C0"/>
                </a:solidFill>
                <a:latin typeface="黑体" panose="02010609060101010101" pitchFamily="49" charset="-122"/>
                <a:ea typeface="黑体" panose="02010609060101010101" pitchFamily="49" charset="-122"/>
              </a:rPr>
              <a:t>边界条件</a:t>
            </a:r>
            <a:r>
              <a:rPr lang="en-US" altLang="zh-CN" b="0" dirty="0">
                <a:solidFill>
                  <a:srgbClr val="0070C0"/>
                </a:solidFill>
                <a:latin typeface="黑体" panose="02010609060101010101" pitchFamily="49" charset="-122"/>
                <a:ea typeface="黑体" panose="02010609060101010101" pitchFamily="49" charset="-122"/>
              </a:rPr>
              <a:t>)</a:t>
            </a:r>
            <a:r>
              <a:rPr lang="zh-CN" altLang="en-US" b="0" dirty="0">
                <a:solidFill>
                  <a:srgbClr val="0070C0"/>
                </a:solidFill>
                <a:latin typeface="黑体" panose="02010609060101010101" pitchFamily="49" charset="-122"/>
                <a:ea typeface="黑体" panose="02010609060101010101" pitchFamily="49" charset="-122"/>
              </a:rPr>
              <a:t>；</a:t>
            </a:r>
          </a:p>
          <a:p>
            <a:pPr marL="285750" indent="-285750" algn="just" eaLnBrk="1" hangingPunct="1">
              <a:buFont typeface="Wingdings" panose="05000000000000000000" pitchFamily="2" charset="2"/>
              <a:buChar char="n"/>
            </a:pPr>
            <a:r>
              <a:rPr lang="en-US" altLang="zh-CN" b="0" dirty="0" smtClean="0">
                <a:solidFill>
                  <a:srgbClr val="0070C0"/>
                </a:solidFill>
                <a:latin typeface="黑体" panose="02010609060101010101" pitchFamily="49" charset="-122"/>
                <a:ea typeface="黑体" panose="02010609060101010101" pitchFamily="49" charset="-122"/>
              </a:rPr>
              <a:t>P</a:t>
            </a:r>
            <a:r>
              <a:rPr lang="zh-CN" altLang="en-US" b="0" dirty="0">
                <a:solidFill>
                  <a:srgbClr val="0070C0"/>
                </a:solidFill>
                <a:latin typeface="黑体" panose="02010609060101010101" pitchFamily="49" charset="-122"/>
                <a:ea typeface="黑体" panose="02010609060101010101" pitchFamily="49" charset="-122"/>
              </a:rPr>
              <a:t>点的信息扰动，向下游沿两条 特征线传递，并影响两条特征线之间区域</a:t>
            </a:r>
            <a:r>
              <a:rPr lang="en-US" altLang="zh-CN" b="0" dirty="0">
                <a:solidFill>
                  <a:srgbClr val="0070C0"/>
                </a:solidFill>
                <a:latin typeface="黑体" panose="02010609060101010101" pitchFamily="49" charset="-122"/>
                <a:ea typeface="黑体" panose="02010609060101010101" pitchFamily="49" charset="-122"/>
              </a:rPr>
              <a:t>(</a:t>
            </a:r>
            <a:r>
              <a:rPr lang="en-US" altLang="zh-CN" dirty="0">
                <a:solidFill>
                  <a:srgbClr val="0070C0"/>
                </a:solidFill>
                <a:latin typeface="黑体" panose="02010609060101010101" pitchFamily="49" charset="-122"/>
                <a:ea typeface="黑体" panose="02010609060101010101" pitchFamily="49" charset="-122"/>
              </a:rPr>
              <a:t>I</a:t>
            </a:r>
            <a:r>
              <a:rPr lang="en-US" altLang="zh-CN" b="0" dirty="0">
                <a:solidFill>
                  <a:srgbClr val="0070C0"/>
                </a:solidFill>
                <a:latin typeface="黑体" panose="02010609060101010101" pitchFamily="49" charset="-122"/>
                <a:ea typeface="黑体" panose="02010609060101010101" pitchFamily="49" charset="-122"/>
              </a:rPr>
              <a:t>)</a:t>
            </a:r>
            <a:r>
              <a:rPr lang="zh-CN" altLang="en-US" b="0" dirty="0">
                <a:solidFill>
                  <a:srgbClr val="0070C0"/>
                </a:solidFill>
                <a:latin typeface="黑体" panose="02010609060101010101" pitchFamily="49" charset="-122"/>
                <a:ea typeface="黑体" panose="02010609060101010101" pitchFamily="49" charset="-122"/>
              </a:rPr>
              <a:t>内的信息；</a:t>
            </a:r>
          </a:p>
          <a:p>
            <a:pPr marL="285750" indent="-285750" algn="just" eaLnBrk="1" hangingPunct="1">
              <a:buFont typeface="Wingdings" panose="05000000000000000000" pitchFamily="2" charset="2"/>
              <a:buChar char="n"/>
            </a:pPr>
            <a:r>
              <a:rPr lang="zh-CN" altLang="en-US" b="0" dirty="0" smtClean="0">
                <a:solidFill>
                  <a:srgbClr val="0070C0"/>
                </a:solidFill>
                <a:latin typeface="黑体" panose="02010609060101010101" pitchFamily="49" charset="-122"/>
                <a:ea typeface="黑体" panose="02010609060101010101" pitchFamily="49" charset="-122"/>
              </a:rPr>
              <a:t>特征线</a:t>
            </a:r>
            <a:r>
              <a:rPr lang="zh-CN" altLang="en-US" b="0" dirty="0">
                <a:solidFill>
                  <a:srgbClr val="0070C0"/>
                </a:solidFill>
                <a:latin typeface="黑体" panose="02010609060101010101" pitchFamily="49" charset="-122"/>
                <a:ea typeface="黑体" panose="02010609060101010101" pitchFamily="49" charset="-122"/>
              </a:rPr>
              <a:t>反向延伸，与</a:t>
            </a:r>
            <a:r>
              <a:rPr lang="en-US" altLang="zh-CN" b="0" dirty="0">
                <a:solidFill>
                  <a:srgbClr val="0070C0"/>
                </a:solidFill>
                <a:latin typeface="黑体" panose="02010609060101010101" pitchFamily="49" charset="-122"/>
                <a:ea typeface="黑体" panose="02010609060101010101" pitchFamily="49" charset="-122"/>
              </a:rPr>
              <a:t>y</a:t>
            </a:r>
            <a:r>
              <a:rPr lang="zh-CN" altLang="en-US" b="0" dirty="0">
                <a:solidFill>
                  <a:srgbClr val="0070C0"/>
                </a:solidFill>
                <a:latin typeface="黑体" panose="02010609060101010101" pitchFamily="49" charset="-122"/>
                <a:ea typeface="黑体" panose="02010609060101010101" pitchFamily="49" charset="-122"/>
              </a:rPr>
              <a:t>轴交于</a:t>
            </a:r>
            <a:r>
              <a:rPr lang="en-US" altLang="zh-CN" b="0" dirty="0">
                <a:solidFill>
                  <a:srgbClr val="0070C0"/>
                </a:solidFill>
                <a:latin typeface="黑体" panose="02010609060101010101" pitchFamily="49" charset="-122"/>
                <a:ea typeface="黑体" panose="02010609060101010101" pitchFamily="49" charset="-122"/>
              </a:rPr>
              <a:t>a</a:t>
            </a:r>
            <a:r>
              <a:rPr lang="zh-CN" altLang="en-US" b="0" dirty="0">
                <a:solidFill>
                  <a:srgbClr val="0070C0"/>
                </a:solidFill>
                <a:latin typeface="黑体" panose="02010609060101010101" pitchFamily="49" charset="-122"/>
                <a:ea typeface="黑体" panose="02010609060101010101" pitchFamily="49" charset="-122"/>
              </a:rPr>
              <a:t>、</a:t>
            </a:r>
            <a:r>
              <a:rPr lang="en-US" altLang="zh-CN" b="0" dirty="0">
                <a:solidFill>
                  <a:srgbClr val="0070C0"/>
                </a:solidFill>
                <a:latin typeface="黑体" panose="02010609060101010101" pitchFamily="49" charset="-122"/>
                <a:ea typeface="黑体" panose="02010609060101010101" pitchFamily="49" charset="-122"/>
              </a:rPr>
              <a:t>b</a:t>
            </a:r>
            <a:r>
              <a:rPr lang="zh-CN" altLang="en-US" b="0" dirty="0">
                <a:solidFill>
                  <a:srgbClr val="0070C0"/>
                </a:solidFill>
                <a:latin typeface="黑体" panose="02010609060101010101" pitchFamily="49" charset="-122"/>
                <a:ea typeface="黑体" panose="02010609060101010101" pitchFamily="49" charset="-122"/>
              </a:rPr>
              <a:t>，</a:t>
            </a:r>
            <a:r>
              <a:rPr lang="en-US" altLang="zh-CN" b="0" dirty="0">
                <a:solidFill>
                  <a:srgbClr val="0070C0"/>
                </a:solidFill>
                <a:latin typeface="黑体" panose="02010609060101010101" pitchFamily="49" charset="-122"/>
                <a:ea typeface="黑体" panose="02010609060101010101" pitchFamily="49" charset="-122"/>
              </a:rPr>
              <a:t>P</a:t>
            </a:r>
            <a:r>
              <a:rPr lang="zh-CN" altLang="en-US" b="0" dirty="0">
                <a:solidFill>
                  <a:srgbClr val="0070C0"/>
                </a:solidFill>
                <a:latin typeface="黑体" panose="02010609060101010101" pitchFamily="49" charset="-122"/>
                <a:ea typeface="黑体" panose="02010609060101010101" pitchFamily="49" charset="-122"/>
              </a:rPr>
              <a:t>点信息依赖于</a:t>
            </a:r>
            <a:r>
              <a:rPr lang="en-US" altLang="zh-CN" b="0" dirty="0">
                <a:solidFill>
                  <a:srgbClr val="0070C0"/>
                </a:solidFill>
                <a:latin typeface="黑体" panose="02010609060101010101" pitchFamily="49" charset="-122"/>
                <a:ea typeface="黑体" panose="02010609060101010101" pitchFamily="49" charset="-122"/>
              </a:rPr>
              <a:t>a-b-P</a:t>
            </a:r>
            <a:r>
              <a:rPr lang="zh-CN" altLang="en-US" b="0" dirty="0">
                <a:solidFill>
                  <a:srgbClr val="0070C0"/>
                </a:solidFill>
                <a:latin typeface="黑体" panose="02010609060101010101" pitchFamily="49" charset="-122"/>
                <a:ea typeface="黑体" panose="02010609060101010101" pitchFamily="49" charset="-122"/>
              </a:rPr>
              <a:t>之间的信息，称依赖区域；</a:t>
            </a:r>
          </a:p>
          <a:p>
            <a:pPr marL="285750" indent="-285750" algn="just" eaLnBrk="1" hangingPunct="1">
              <a:buFont typeface="Wingdings" panose="05000000000000000000" pitchFamily="2" charset="2"/>
              <a:buChar char="n"/>
            </a:pPr>
            <a:r>
              <a:rPr lang="zh-CN" altLang="en-US" b="0" dirty="0" smtClean="0">
                <a:solidFill>
                  <a:srgbClr val="0070C0"/>
                </a:solidFill>
                <a:latin typeface="黑体" panose="02010609060101010101" pitchFamily="49" charset="-122"/>
                <a:ea typeface="黑体" panose="02010609060101010101" pitchFamily="49" charset="-122"/>
              </a:rPr>
              <a:t>边界线</a:t>
            </a:r>
            <a:r>
              <a:rPr lang="zh-CN" altLang="en-US" b="0" dirty="0">
                <a:solidFill>
                  <a:srgbClr val="0070C0"/>
                </a:solidFill>
                <a:latin typeface="黑体" panose="02010609060101010101" pitchFamily="49" charset="-122"/>
                <a:ea typeface="黑体" panose="02010609060101010101" pitchFamily="49" charset="-122"/>
              </a:rPr>
              <a:t>上的</a:t>
            </a:r>
            <a:r>
              <a:rPr lang="en-US" altLang="zh-CN" b="0" dirty="0">
                <a:solidFill>
                  <a:srgbClr val="0070C0"/>
                </a:solidFill>
                <a:latin typeface="黑体" panose="02010609060101010101" pitchFamily="49" charset="-122"/>
                <a:ea typeface="黑体" panose="02010609060101010101" pitchFamily="49" charset="-122"/>
              </a:rPr>
              <a:t>c</a:t>
            </a:r>
            <a:r>
              <a:rPr lang="zh-CN" altLang="en-US" b="0" dirty="0">
                <a:solidFill>
                  <a:srgbClr val="0070C0"/>
                </a:solidFill>
                <a:latin typeface="黑体" panose="02010609060101010101" pitchFamily="49" charset="-122"/>
                <a:ea typeface="黑体" panose="02010609060101010101" pitchFamily="49" charset="-122"/>
              </a:rPr>
              <a:t>点下游特征线及其间区域对</a:t>
            </a:r>
            <a:r>
              <a:rPr lang="en-US" altLang="zh-CN" b="0" dirty="0">
                <a:solidFill>
                  <a:srgbClr val="0070C0"/>
                </a:solidFill>
                <a:latin typeface="黑体" panose="02010609060101010101" pitchFamily="49" charset="-122"/>
                <a:ea typeface="黑体" panose="02010609060101010101" pitchFamily="49" charset="-122"/>
              </a:rPr>
              <a:t>P</a:t>
            </a:r>
            <a:r>
              <a:rPr lang="zh-CN" altLang="en-US" b="0" dirty="0">
                <a:solidFill>
                  <a:srgbClr val="0070C0"/>
                </a:solidFill>
                <a:latin typeface="黑体" panose="02010609060101010101" pitchFamily="49" charset="-122"/>
                <a:ea typeface="黑体" panose="02010609060101010101" pitchFamily="49" charset="-122"/>
              </a:rPr>
              <a:t>点无影响</a:t>
            </a:r>
            <a:r>
              <a:rPr lang="zh-CN" altLang="en-US" b="0" dirty="0" smtClean="0">
                <a:solidFill>
                  <a:srgbClr val="0070C0"/>
                </a:solidFill>
                <a:latin typeface="黑体" panose="02010609060101010101" pitchFamily="49" charset="-122"/>
                <a:ea typeface="黑体" panose="02010609060101010101" pitchFamily="49" charset="-122"/>
              </a:rPr>
              <a:t>。   </a:t>
            </a:r>
            <a:endParaRPr lang="zh-CN" altLang="en-US" b="0" dirty="0">
              <a:solidFill>
                <a:srgbClr val="0070C0"/>
              </a:solidFill>
              <a:latin typeface="黑体" panose="02010609060101010101" pitchFamily="49" charset="-122"/>
              <a:ea typeface="黑体" panose="02010609060101010101" pitchFamily="49" charset="-122"/>
            </a:endParaRPr>
          </a:p>
        </p:txBody>
      </p:sp>
      <p:grpSp>
        <p:nvGrpSpPr>
          <p:cNvPr id="28678" name="Group 12"/>
          <p:cNvGrpSpPr>
            <a:grpSpLocks/>
          </p:cNvGrpSpPr>
          <p:nvPr/>
        </p:nvGrpSpPr>
        <p:grpSpPr bwMode="auto">
          <a:xfrm>
            <a:off x="6312024" y="1357312"/>
            <a:ext cx="5328592" cy="4663975"/>
            <a:chOff x="2472" y="709"/>
            <a:chExt cx="2802" cy="2448"/>
          </a:xfrm>
        </p:grpSpPr>
        <p:pic>
          <p:nvPicPr>
            <p:cNvPr id="286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 y="709"/>
              <a:ext cx="2802"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AutoShape 5"/>
            <p:cNvSpPr>
              <a:spLocks/>
            </p:cNvSpPr>
            <p:nvPr/>
          </p:nvSpPr>
          <p:spPr bwMode="auto">
            <a:xfrm>
              <a:off x="4335" y="981"/>
              <a:ext cx="576" cy="176"/>
            </a:xfrm>
            <a:prstGeom prst="borderCallout1">
              <a:avLst>
                <a:gd name="adj1" fmla="val 40907"/>
                <a:gd name="adj2" fmla="val -8333"/>
                <a:gd name="adj3" fmla="val 231819"/>
                <a:gd name="adj4" fmla="val -39931"/>
              </a:avLst>
            </a:prstGeom>
            <a:noFill/>
            <a:ln w="222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b="0">
                  <a:ea typeface="楷体_GB2312" charset="-122"/>
                </a:rPr>
                <a:t>左行线</a:t>
              </a:r>
            </a:p>
          </p:txBody>
        </p:sp>
        <p:sp>
          <p:nvSpPr>
            <p:cNvPr id="28682" name="AutoShape 6"/>
            <p:cNvSpPr>
              <a:spLocks/>
            </p:cNvSpPr>
            <p:nvPr/>
          </p:nvSpPr>
          <p:spPr bwMode="auto">
            <a:xfrm>
              <a:off x="3289" y="1979"/>
              <a:ext cx="576" cy="176"/>
            </a:xfrm>
            <a:prstGeom prst="borderCallout1">
              <a:avLst>
                <a:gd name="adj1" fmla="val 40907"/>
                <a:gd name="adj2" fmla="val 108333"/>
                <a:gd name="adj3" fmla="val -32384"/>
                <a:gd name="adj4" fmla="val 133509"/>
              </a:avLst>
            </a:prstGeom>
            <a:noFill/>
            <a:ln w="222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b="0">
                  <a:ea typeface="楷体_GB2312" charset="-122"/>
                </a:rPr>
                <a:t>右行线</a:t>
              </a:r>
            </a:p>
          </p:txBody>
        </p:sp>
        <p:sp>
          <p:nvSpPr>
            <p:cNvPr id="28683" name="AutoShape 7"/>
            <p:cNvSpPr>
              <a:spLocks/>
            </p:cNvSpPr>
            <p:nvPr/>
          </p:nvSpPr>
          <p:spPr bwMode="auto">
            <a:xfrm>
              <a:off x="3107" y="936"/>
              <a:ext cx="862" cy="312"/>
            </a:xfrm>
            <a:prstGeom prst="borderCallout1">
              <a:avLst>
                <a:gd name="adj1" fmla="val 23079"/>
                <a:gd name="adj2" fmla="val -5569"/>
                <a:gd name="adj3" fmla="val 203204"/>
                <a:gd name="adj4" fmla="val -16125"/>
              </a:avLst>
            </a:prstGeom>
            <a:noFill/>
            <a:ln w="222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b="0">
                  <a:latin typeface="Times New Roman" panose="02020603050405020304" pitchFamily="18" charset="0"/>
                  <a:ea typeface="楷体_GB2312" charset="-122"/>
                </a:rPr>
                <a:t>III:</a:t>
              </a:r>
              <a:r>
                <a:rPr lang="zh-CN" altLang="en-US" b="0">
                  <a:ea typeface="楷体_GB2312" charset="-122"/>
                </a:rPr>
                <a:t>依赖区域</a:t>
              </a:r>
            </a:p>
          </p:txBody>
        </p:sp>
        <p:sp>
          <p:nvSpPr>
            <p:cNvPr id="28684" name="AutoShape 8"/>
            <p:cNvSpPr>
              <a:spLocks/>
            </p:cNvSpPr>
            <p:nvPr/>
          </p:nvSpPr>
          <p:spPr bwMode="auto">
            <a:xfrm>
              <a:off x="3698" y="2750"/>
              <a:ext cx="1043" cy="312"/>
            </a:xfrm>
            <a:prstGeom prst="borderCallout1">
              <a:avLst>
                <a:gd name="adj1" fmla="val 23079"/>
                <a:gd name="adj2" fmla="val -4602"/>
                <a:gd name="adj3" fmla="val -32370"/>
                <a:gd name="adj4" fmla="val -56569"/>
              </a:avLst>
            </a:prstGeom>
            <a:noFill/>
            <a:ln w="222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b="0">
                  <a:latin typeface="Times New Roman" panose="02020603050405020304" pitchFamily="18" charset="0"/>
                  <a:ea typeface="楷体_GB2312" charset="-122"/>
                </a:rPr>
                <a:t>II</a:t>
              </a:r>
              <a:r>
                <a:rPr lang="en-US" altLang="zh-CN" b="0">
                  <a:ea typeface="楷体_GB2312" charset="-122"/>
                </a:rPr>
                <a:t>:C</a:t>
              </a:r>
              <a:r>
                <a:rPr lang="zh-CN" altLang="en-US" b="0">
                  <a:ea typeface="楷体_GB2312" charset="-122"/>
                </a:rPr>
                <a:t>点影响区域</a:t>
              </a:r>
            </a:p>
          </p:txBody>
        </p:sp>
        <p:sp>
          <p:nvSpPr>
            <p:cNvPr id="28685" name="AutoShape 11"/>
            <p:cNvSpPr>
              <a:spLocks/>
            </p:cNvSpPr>
            <p:nvPr/>
          </p:nvSpPr>
          <p:spPr bwMode="auto">
            <a:xfrm>
              <a:off x="3651" y="2251"/>
              <a:ext cx="811" cy="312"/>
            </a:xfrm>
            <a:prstGeom prst="borderCallout1">
              <a:avLst>
                <a:gd name="adj1" fmla="val 23079"/>
                <a:gd name="adj2" fmla="val 105917"/>
                <a:gd name="adj3" fmla="val -95833"/>
                <a:gd name="adj4" fmla="val 116028"/>
              </a:avLst>
            </a:prstGeom>
            <a:noFill/>
            <a:ln w="22225">
              <a:solidFill>
                <a:srgbClr val="FF0000"/>
              </a:solidFill>
              <a:miter lim="800000"/>
              <a:headEnd/>
              <a:tailEnd type="stealth" w="lg" len="lg"/>
            </a:ln>
            <a:extLst>
              <a:ext uri="{909E8E84-426E-40DD-AFC4-6F175D3DCCD1}">
                <a14:hiddenFill xmlns:a14="http://schemas.microsoft.com/office/drawing/2010/main">
                  <a:solidFill>
                    <a:srgbClr val="FFFFFF"/>
                  </a:solidFill>
                </a14:hiddenFill>
              </a:ext>
            </a:extLst>
          </p:spPr>
          <p:txBody>
            <a:bodyPr lIns="0" tIns="0" rIns="0" bIns="0"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b="0">
                  <a:latin typeface="Times New Roman" panose="02020603050405020304" pitchFamily="18" charset="0"/>
                  <a:ea typeface="楷体_GB2312" charset="-122"/>
                </a:rPr>
                <a:t>I</a:t>
              </a:r>
              <a:r>
                <a:rPr lang="en-US" altLang="zh-CN" b="0">
                  <a:ea typeface="楷体_GB2312" charset="-122"/>
                </a:rPr>
                <a:t>:</a:t>
              </a:r>
              <a:r>
                <a:rPr lang="zh-CN" altLang="en-US" b="0">
                  <a:ea typeface="楷体_GB2312" charset="-122"/>
                </a:rPr>
                <a:t>影响区域</a:t>
              </a:r>
            </a:p>
          </p:txBody>
        </p:sp>
      </p:grpSp>
      <p:sp>
        <p:nvSpPr>
          <p:cNvPr id="2" name="矩形 1"/>
          <p:cNvSpPr/>
          <p:nvPr/>
        </p:nvSpPr>
        <p:spPr>
          <a:xfrm>
            <a:off x="1271464" y="4400443"/>
            <a:ext cx="4536504" cy="1200329"/>
          </a:xfrm>
          <a:prstGeom prst="rect">
            <a:avLst/>
          </a:prstGeom>
        </p:spPr>
        <p:txBody>
          <a:bodyPr wrap="square">
            <a:spAutoFit/>
          </a:bodyPr>
          <a:lstStyle/>
          <a:p>
            <a:pPr algn="just" eaLnBrk="1" hangingPunct="1"/>
            <a:r>
              <a:rPr lang="zh-CN" altLang="en-US" dirty="0">
                <a:latin typeface="黑体" panose="02010609060101010101" pitchFamily="49" charset="-122"/>
                <a:ea typeface="黑体" panose="02010609060101010101" pitchFamily="49" charset="-122"/>
              </a:rPr>
              <a:t>因而，</a:t>
            </a:r>
            <a:r>
              <a:rPr lang="en-US" altLang="zh-CN" dirty="0">
                <a:latin typeface="黑体" panose="02010609060101010101" pitchFamily="49" charset="-122"/>
                <a:ea typeface="黑体" panose="02010609060101010101" pitchFamily="49" charset="-122"/>
              </a:rPr>
              <a:t>P</a:t>
            </a:r>
            <a:r>
              <a:rPr lang="zh-CN" altLang="en-US" dirty="0">
                <a:latin typeface="黑体" panose="02010609060101010101" pitchFamily="49" charset="-122"/>
                <a:ea typeface="黑体" panose="02010609060101010101" pitchFamily="49" charset="-122"/>
              </a:rPr>
              <a:t>点的流场特性仅仅依赖于区域</a:t>
            </a:r>
            <a:r>
              <a:rPr lang="en-US" altLang="zh-CN" dirty="0">
                <a:latin typeface="黑体" panose="02010609060101010101" pitchFamily="49" charset="-122"/>
                <a:ea typeface="黑体" panose="02010609060101010101" pitchFamily="49" charset="-122"/>
              </a:rPr>
              <a:t>III</a:t>
            </a:r>
            <a:r>
              <a:rPr lang="zh-CN" altLang="en-US" dirty="0">
                <a:latin typeface="黑体" panose="02010609060101010101" pitchFamily="49" charset="-122"/>
                <a:ea typeface="黑体" panose="02010609060101010101" pitchFamily="49" charset="-122"/>
              </a:rPr>
              <a:t>内的流场参数。由此，可以通过“推进”方法，将边界线上</a:t>
            </a:r>
            <a:r>
              <a:rPr lang="en-US" altLang="zh-CN" dirty="0">
                <a:latin typeface="黑体" panose="02010609060101010101" pitchFamily="49" charset="-122"/>
                <a:ea typeface="黑体" panose="02010609060101010101" pitchFamily="49" charset="-122"/>
              </a:rPr>
              <a:t>(y</a:t>
            </a:r>
            <a:r>
              <a:rPr lang="zh-CN" altLang="en-US" dirty="0">
                <a:latin typeface="黑体" panose="02010609060101010101" pitchFamily="49" charset="-122"/>
                <a:ea typeface="黑体" panose="02010609060101010101" pitchFamily="49" charset="-122"/>
              </a:rPr>
              <a:t>轴</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的信息逐步向下游</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方向</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推进，以求解流场。</a:t>
            </a:r>
          </a:p>
        </p:txBody>
      </p:sp>
    </p:spTree>
    <p:extLst>
      <p:ext uri="{BB962C8B-B14F-4D97-AF65-F5344CB8AC3E}">
        <p14:creationId xmlns:p14="http://schemas.microsoft.com/office/powerpoint/2010/main" val="2000518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41F28C81-F983-4B8F-A43A-B8459FEE7F6E}" type="slidenum">
              <a:rPr lang="en-US" altLang="zh-CN" b="0">
                <a:solidFill>
                  <a:schemeClr val="bg1"/>
                </a:solidFill>
                <a:latin typeface="Arial Black" panose="020B0A04020102020204" pitchFamily="34" charset="0"/>
              </a:rPr>
              <a:pPr/>
              <a:t>59</a:t>
            </a:fld>
            <a:endParaRPr lang="en-US" altLang="zh-CN" b="0">
              <a:solidFill>
                <a:schemeClr val="bg1"/>
              </a:solidFill>
              <a:latin typeface="Arial Black" panose="020B0A04020102020204" pitchFamily="34" charset="0"/>
            </a:endParaRPr>
          </a:p>
        </p:txBody>
      </p:sp>
      <p:sp>
        <p:nvSpPr>
          <p:cNvPr id="29699" name="Text Box 2"/>
          <p:cNvSpPr txBox="1">
            <a:spLocks noChangeArrowheads="1"/>
          </p:cNvSpPr>
          <p:nvPr/>
        </p:nvSpPr>
        <p:spPr bwMode="auto">
          <a:xfrm>
            <a:off x="928461" y="172750"/>
            <a:ext cx="2863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双</a:t>
            </a:r>
            <a:r>
              <a:rPr lang="zh-CN" altLang="en-US" dirty="0"/>
              <a:t>曲型方程</a:t>
            </a:r>
            <a:r>
              <a:rPr lang="en-US" altLang="zh-CN" dirty="0"/>
              <a:t>-</a:t>
            </a:r>
            <a:r>
              <a:rPr lang="zh-CN" altLang="en-US" dirty="0"/>
              <a:t>例</a:t>
            </a:r>
          </a:p>
        </p:txBody>
      </p:sp>
      <p:pic>
        <p:nvPicPr>
          <p:cNvPr id="2970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4" y="172750"/>
            <a:ext cx="498792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861048"/>
            <a:ext cx="40322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 Box 3"/>
          <p:cNvSpPr txBox="1">
            <a:spLocks noChangeArrowheads="1"/>
          </p:cNvSpPr>
          <p:nvPr/>
        </p:nvSpPr>
        <p:spPr bwMode="auto">
          <a:xfrm>
            <a:off x="1127448" y="1426469"/>
            <a:ext cx="4176712"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nchor="ctr">
            <a:spAutoFit/>
          </a:bodyPr>
          <a:lstStyle>
            <a:defPPr>
              <a:defRPr lang="en-US"/>
            </a:defPPr>
            <a:lvl1pPr marL="285750" indent="-285750" algn="just" eaLnBrk="1" hangingPunct="1">
              <a:buFont typeface="Wingdings" panose="05000000000000000000" pitchFamily="2" charset="2"/>
              <a:buChar char="n"/>
              <a:defRPr b="0">
                <a:solidFill>
                  <a:srgbClr val="0070C0"/>
                </a:solidFill>
                <a:latin typeface="黑体" panose="02010609060101010101" pitchFamily="49" charset="-122"/>
                <a:ea typeface="黑体" panose="02010609060101010101" pitchFamily="49" charset="-122"/>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pPr marL="0" indent="0">
              <a:buNone/>
            </a:pPr>
            <a:r>
              <a:rPr lang="zh-CN" altLang="en-US" dirty="0"/>
              <a:t>定常无粘超音速流动</a:t>
            </a:r>
          </a:p>
          <a:p>
            <a:pPr marL="0" indent="0">
              <a:buNone/>
            </a:pPr>
            <a:r>
              <a:rPr lang="zh-CN" altLang="en-US" dirty="0"/>
              <a:t>假设流动：</a:t>
            </a:r>
          </a:p>
          <a:p>
            <a:pPr marL="0" indent="0">
              <a:buNone/>
            </a:pPr>
            <a:r>
              <a:rPr lang="en-US" altLang="zh-CN" dirty="0" smtClean="0"/>
              <a:t>1</a:t>
            </a:r>
            <a:r>
              <a:rPr lang="en-US" altLang="zh-CN" dirty="0"/>
              <a:t>.</a:t>
            </a:r>
            <a:r>
              <a:rPr lang="zh-CN" altLang="en-US" dirty="0"/>
              <a:t>绕流孤立翼型</a:t>
            </a:r>
          </a:p>
          <a:p>
            <a:pPr marL="0" indent="0">
              <a:buNone/>
            </a:pPr>
            <a:r>
              <a:rPr lang="en-US" altLang="zh-CN" dirty="0" smtClean="0"/>
              <a:t>2</a:t>
            </a:r>
            <a:r>
              <a:rPr lang="en-US" altLang="zh-CN" dirty="0"/>
              <a:t>.</a:t>
            </a:r>
            <a:r>
              <a:rPr lang="zh-CN" altLang="en-US" dirty="0"/>
              <a:t>绕流可以有攻角，但不产生脱体激波，同时不存在局部跨音速流动</a:t>
            </a:r>
          </a:p>
          <a:p>
            <a:pPr marL="0" indent="0">
              <a:buNone/>
            </a:pPr>
            <a:r>
              <a:rPr lang="zh-CN" altLang="en-US" dirty="0"/>
              <a:t>上述流动满足定常</a:t>
            </a:r>
            <a:r>
              <a:rPr lang="en-US" altLang="zh-CN" dirty="0"/>
              <a:t>Euler</a:t>
            </a:r>
            <a:r>
              <a:rPr lang="zh-CN" altLang="en-US" dirty="0"/>
              <a:t>方程</a:t>
            </a:r>
            <a:r>
              <a:rPr lang="en-US" altLang="zh-CN" dirty="0"/>
              <a:t>-</a:t>
            </a:r>
            <a:r>
              <a:rPr lang="zh-CN" altLang="en-US" dirty="0"/>
              <a:t>双曲型</a:t>
            </a:r>
          </a:p>
          <a:p>
            <a:pPr marL="0" indent="0">
              <a:buNone/>
            </a:pPr>
            <a:endParaRPr lang="en-US" altLang="zh-CN" dirty="0" smtClean="0"/>
          </a:p>
          <a:p>
            <a:pPr marL="0" indent="0">
              <a:buNone/>
            </a:pPr>
            <a:r>
              <a:rPr lang="zh-CN" altLang="en-US" dirty="0" smtClean="0"/>
              <a:t>则</a:t>
            </a:r>
            <a:r>
              <a:rPr lang="zh-CN" altLang="en-US" dirty="0"/>
              <a:t>：翼型上游</a:t>
            </a:r>
            <a:r>
              <a:rPr lang="en-US" altLang="zh-CN" dirty="0"/>
              <a:t>ab</a:t>
            </a:r>
            <a:r>
              <a:rPr lang="zh-CN" altLang="en-US" dirty="0"/>
              <a:t>线上的流场信息（可理解为无穷远来流）可逐步向下游传递，推进求解。</a:t>
            </a:r>
          </a:p>
        </p:txBody>
      </p:sp>
      <p:sp>
        <p:nvSpPr>
          <p:cNvPr id="29703" name="Text Box 13"/>
          <p:cNvSpPr txBox="1">
            <a:spLocks noChangeArrowheads="1"/>
          </p:cNvSpPr>
          <p:nvPr/>
        </p:nvSpPr>
        <p:spPr bwMode="auto">
          <a:xfrm>
            <a:off x="1132383" y="4688929"/>
            <a:ext cx="3621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000" b="0">
                <a:ea typeface="楷体_GB2312" charset="-122"/>
              </a:rPr>
              <a:t>对于三维定常无粘超音速流动，方式相同。</a:t>
            </a:r>
          </a:p>
        </p:txBody>
      </p:sp>
    </p:spTree>
    <p:extLst>
      <p:ext uri="{BB962C8B-B14F-4D97-AF65-F5344CB8AC3E}">
        <p14:creationId xmlns:p14="http://schemas.microsoft.com/office/powerpoint/2010/main" val="4082542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15480" y="-48326"/>
            <a:ext cx="7162800" cy="762000"/>
          </a:xfrm>
        </p:spPr>
        <p:txBody>
          <a:bodyPr/>
          <a:lstStyle/>
          <a:p>
            <a:pPr>
              <a:lnSpc>
                <a:spcPct val="150000"/>
              </a:lnSpc>
              <a:buClr>
                <a:schemeClr val="accent2">
                  <a:lumMod val="50000"/>
                </a:schemeClr>
              </a:buClr>
              <a:defRPr/>
            </a:pPr>
            <a:r>
              <a:rPr lang="zh-CN" altLang="en-US" dirty="0">
                <a:latin typeface="+mn-lt"/>
                <a:ea typeface="黑体" panose="02010609060101010101" pitchFamily="49" charset="-122"/>
                <a:cs typeface="+mn-cs"/>
              </a:rPr>
              <a:t>第一讲  计算流体力学的概念和意义</a:t>
            </a:r>
          </a:p>
        </p:txBody>
      </p:sp>
      <p:sp>
        <p:nvSpPr>
          <p:cNvPr id="9220"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什么是计算流体力学？</a:t>
            </a:r>
          </a:p>
        </p:txBody>
      </p:sp>
      <p:sp>
        <p:nvSpPr>
          <p:cNvPr id="11" name="AutoShape 3"/>
          <p:cNvSpPr>
            <a:spLocks noChangeArrowheads="1"/>
          </p:cNvSpPr>
          <p:nvPr/>
        </p:nvSpPr>
        <p:spPr bwMode="auto">
          <a:xfrm>
            <a:off x="1271464" y="1781698"/>
            <a:ext cx="6408712" cy="2588338"/>
          </a:xfrm>
          <a:prstGeom prst="cloudCallout">
            <a:avLst>
              <a:gd name="adj1" fmla="val -48731"/>
              <a:gd name="adj2" fmla="val 190708"/>
            </a:avLst>
          </a:prstGeom>
          <a:solidFill>
            <a:schemeClr val="tx2">
              <a:lumMod val="20000"/>
              <a:lumOff val="80000"/>
            </a:schemeClr>
          </a:solidFill>
          <a:ln w="9525">
            <a:solidFill>
              <a:schemeClr val="tx1"/>
            </a:solidFill>
            <a:miter lim="800000"/>
            <a:headEnd/>
            <a:tailEnd/>
          </a:ln>
          <a:effectLst/>
        </p:spPr>
        <p:txBody>
          <a:bodyPr/>
          <a:lstStyle/>
          <a:p>
            <a:pPr eaLnBrk="1" hangingPunct="1"/>
            <a:endPar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a:p>
            <a:pPr eaLnBrk="1" hangingPunct="1"/>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计算流体动力学（</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Computational Fluid Dynamics</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）的英文简称为</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CFD</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3617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C09716E6-6D3F-4304-85DF-3E7627198336}" type="slidenum">
              <a:rPr lang="en-US" altLang="zh-CN" b="0">
                <a:solidFill>
                  <a:schemeClr val="bg1"/>
                </a:solidFill>
                <a:latin typeface="Arial Black" panose="020B0A04020102020204" pitchFamily="34" charset="0"/>
              </a:rPr>
              <a:pPr/>
              <a:t>60</a:t>
            </a:fld>
            <a:endParaRPr lang="en-US" altLang="zh-CN" b="0">
              <a:solidFill>
                <a:schemeClr val="bg1"/>
              </a:solidFill>
              <a:latin typeface="Arial Black" panose="020B0A04020102020204" pitchFamily="34" charset="0"/>
            </a:endParaRPr>
          </a:p>
        </p:txBody>
      </p:sp>
      <p:sp>
        <p:nvSpPr>
          <p:cNvPr id="30723" name="Text Box 2"/>
          <p:cNvSpPr txBox="1">
            <a:spLocks noChangeArrowheads="1"/>
          </p:cNvSpPr>
          <p:nvPr/>
        </p:nvSpPr>
        <p:spPr bwMode="auto">
          <a:xfrm>
            <a:off x="695400" y="117022"/>
            <a:ext cx="2863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双</a:t>
            </a:r>
            <a:r>
              <a:rPr lang="zh-CN" altLang="en-US" dirty="0"/>
              <a:t>曲型方程</a:t>
            </a:r>
            <a:r>
              <a:rPr lang="en-US" altLang="zh-CN" dirty="0"/>
              <a:t>-</a:t>
            </a:r>
            <a:r>
              <a:rPr lang="zh-CN" altLang="en-US" dirty="0"/>
              <a:t>例</a:t>
            </a:r>
          </a:p>
        </p:txBody>
      </p:sp>
      <p:sp>
        <p:nvSpPr>
          <p:cNvPr id="30724" name="Text Box 5"/>
          <p:cNvSpPr txBox="1">
            <a:spLocks noChangeArrowheads="1"/>
          </p:cNvSpPr>
          <p:nvPr/>
        </p:nvSpPr>
        <p:spPr bwMode="auto">
          <a:xfrm>
            <a:off x="960362" y="1412776"/>
            <a:ext cx="550750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nchor="ctr">
            <a:spAutoFit/>
          </a:bodyPr>
          <a:lstStyle>
            <a:defPPr>
              <a:defRPr lang="en-US"/>
            </a:defPPr>
            <a:lvl1pPr marL="285750" indent="-285750" algn="just" eaLnBrk="1" hangingPunct="1">
              <a:buFont typeface="Wingdings" panose="05000000000000000000" pitchFamily="2" charset="2"/>
              <a:buChar char="n"/>
              <a:defRPr b="0">
                <a:solidFill>
                  <a:srgbClr val="0070C0"/>
                </a:solidFill>
                <a:latin typeface="黑体" panose="02010609060101010101" pitchFamily="49" charset="-122"/>
                <a:ea typeface="黑体" panose="02010609060101010101" pitchFamily="49" charset="-122"/>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a:t>非定常无粘流动</a:t>
            </a:r>
          </a:p>
          <a:p>
            <a:pPr marL="0" indent="0">
              <a:buNone/>
            </a:pPr>
            <a:r>
              <a:rPr lang="zh-CN" altLang="en-US" dirty="0" smtClean="0">
                <a:sym typeface="Wingdings" panose="05000000000000000000" pitchFamily="2" charset="2"/>
              </a:rPr>
              <a:t></a:t>
            </a:r>
            <a:r>
              <a:rPr lang="zh-CN" altLang="en-US" dirty="0"/>
              <a:t>对于时间</a:t>
            </a:r>
            <a:r>
              <a:rPr lang="en-US" altLang="zh-CN" dirty="0"/>
              <a:t>t</a:t>
            </a:r>
            <a:r>
              <a:rPr lang="zh-CN" altLang="en-US" dirty="0"/>
              <a:t>，无论流动亚音或超音，方程皆为双曲型。</a:t>
            </a:r>
          </a:p>
          <a:p>
            <a:pPr marL="0" indent="0">
              <a:buNone/>
            </a:pPr>
            <a:endParaRPr lang="en-US" altLang="zh-CN" dirty="0" smtClean="0">
              <a:sym typeface="Wingdings" panose="05000000000000000000" pitchFamily="2" charset="2"/>
            </a:endParaRPr>
          </a:p>
          <a:p>
            <a:pPr marL="0" indent="0">
              <a:buNone/>
            </a:pPr>
            <a:r>
              <a:rPr lang="zh-CN" altLang="en-US" dirty="0" smtClean="0">
                <a:sym typeface="Wingdings" panose="05000000000000000000" pitchFamily="2" charset="2"/>
              </a:rPr>
              <a:t></a:t>
            </a:r>
            <a:r>
              <a:rPr lang="zh-CN" altLang="en-US" dirty="0"/>
              <a:t>对于一维非定常动，</a:t>
            </a:r>
            <a:r>
              <a:rPr lang="en-US" altLang="zh-CN" dirty="0"/>
              <a:t>P</a:t>
            </a:r>
            <a:r>
              <a:rPr lang="zh-CN" altLang="en-US" dirty="0"/>
              <a:t>点参数决定于</a:t>
            </a:r>
            <a:r>
              <a:rPr lang="en-US" altLang="zh-CN" dirty="0"/>
              <a:t>a-b</a:t>
            </a:r>
            <a:r>
              <a:rPr lang="zh-CN" altLang="en-US" dirty="0"/>
              <a:t>区域内的初值信息（</a:t>
            </a:r>
            <a:r>
              <a:rPr lang="en-US" altLang="zh-CN" dirty="0"/>
              <a:t>t=0)</a:t>
            </a:r>
            <a:r>
              <a:rPr lang="zh-CN" altLang="en-US" dirty="0"/>
              <a:t>，而</a:t>
            </a:r>
            <a:r>
              <a:rPr lang="en-US" altLang="zh-CN" dirty="0"/>
              <a:t>P</a:t>
            </a:r>
            <a:r>
              <a:rPr lang="zh-CN" altLang="en-US" dirty="0"/>
              <a:t>点</a:t>
            </a:r>
            <a:r>
              <a:rPr lang="zh-CN" altLang="en-US" dirty="0">
                <a:sym typeface="Wingdings" panose="05000000000000000000" pitchFamily="2" charset="2"/>
              </a:rPr>
              <a:t>  </a:t>
            </a:r>
            <a:r>
              <a:rPr lang="zh-CN" altLang="en-US" dirty="0"/>
              <a:t>信息则可以影响其下游两特征线之间区域内的流场参数</a:t>
            </a:r>
            <a:r>
              <a:rPr lang="zh-CN" altLang="en-US" dirty="0" smtClean="0"/>
              <a:t>。</a:t>
            </a:r>
            <a:endParaRPr lang="en-US" altLang="zh-CN" dirty="0" smtClean="0"/>
          </a:p>
          <a:p>
            <a:pPr marL="0" indent="0">
              <a:buNone/>
            </a:pPr>
            <a:endParaRPr lang="zh-CN" altLang="en-US" dirty="0"/>
          </a:p>
          <a:p>
            <a:pPr marL="0" indent="0">
              <a:buNone/>
            </a:pPr>
            <a:r>
              <a:rPr lang="zh-CN" altLang="en-US" dirty="0" smtClean="0">
                <a:sym typeface="Wingdings" panose="05000000000000000000" pitchFamily="2" charset="2"/>
              </a:rPr>
              <a:t></a:t>
            </a:r>
            <a:r>
              <a:rPr lang="zh-CN" altLang="en-US" dirty="0"/>
              <a:t>对于二维非定常流动，方式相同</a:t>
            </a:r>
            <a:r>
              <a:rPr lang="zh-CN" altLang="en-US" dirty="0" smtClean="0"/>
              <a:t>。</a:t>
            </a:r>
            <a:endParaRPr lang="en-US" altLang="zh-CN" dirty="0" smtClean="0"/>
          </a:p>
          <a:p>
            <a:pPr marL="0" indent="0">
              <a:buNone/>
            </a:pPr>
            <a:endParaRPr lang="en-US" altLang="zh-CN" dirty="0"/>
          </a:p>
          <a:p>
            <a:r>
              <a:rPr lang="zh-CN" altLang="en-US" dirty="0"/>
              <a:t>例子如：一维管道内的波运动，绕二维振荡翼型的二维非定常流动。</a:t>
            </a:r>
          </a:p>
        </p:txBody>
      </p:sp>
      <p:pic>
        <p:nvPicPr>
          <p:cNvPr id="3072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072" y="1173164"/>
            <a:ext cx="4537075"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9"/>
          <p:cNvSpPr txBox="1">
            <a:spLocks noChangeArrowheads="1"/>
          </p:cNvSpPr>
          <p:nvPr/>
        </p:nvSpPr>
        <p:spPr bwMode="auto">
          <a:xfrm>
            <a:off x="10128448" y="3167064"/>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dirty="0"/>
              <a:t>1D</a:t>
            </a:r>
          </a:p>
        </p:txBody>
      </p:sp>
    </p:spTree>
    <p:extLst>
      <p:ext uri="{BB962C8B-B14F-4D97-AF65-F5344CB8AC3E}">
        <p14:creationId xmlns:p14="http://schemas.microsoft.com/office/powerpoint/2010/main" val="5638343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a:extLst>
              <a:ext uri="{FF2B5EF4-FFF2-40B4-BE49-F238E27FC236}">
                <a16:creationId xmlns:a16="http://schemas.microsoft.com/office/drawing/2014/main" id="{66401E8D-78DF-4A04-88DD-EF95F890D2EA}"/>
              </a:ext>
            </a:extLst>
          </p:cNvPr>
          <p:cNvSpPr txBox="1">
            <a:spLocks noChangeArrowheads="1"/>
          </p:cNvSpPr>
          <p:nvPr/>
        </p:nvSpPr>
        <p:spPr bwMode="auto">
          <a:xfrm>
            <a:off x="811757" y="1007083"/>
            <a:ext cx="2232248" cy="476669"/>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a:t>
            </a:r>
          </a:p>
        </p:txBody>
      </p:sp>
      <p:sp>
        <p:nvSpPr>
          <p:cNvPr id="4" name="Text Box 7">
            <a:extLst>
              <a:ext uri="{FF2B5EF4-FFF2-40B4-BE49-F238E27FC236}">
                <a16:creationId xmlns:a16="http://schemas.microsoft.com/office/drawing/2014/main" id="{52B215D0-D62F-4A40-A500-7983FB1835D6}"/>
              </a:ext>
            </a:extLst>
          </p:cNvPr>
          <p:cNvSpPr txBox="1">
            <a:spLocks noChangeArrowheads="1"/>
          </p:cNvSpPr>
          <p:nvPr/>
        </p:nvSpPr>
        <p:spPr bwMode="auto">
          <a:xfrm>
            <a:off x="1098574" y="1681626"/>
            <a:ext cx="42484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考虑波动方程（弦振动方程）：</a:t>
            </a:r>
          </a:p>
        </p:txBody>
      </p:sp>
      <p:graphicFrame>
        <p:nvGraphicFramePr>
          <p:cNvPr id="5" name="Object 8">
            <a:extLst>
              <a:ext uri="{FF2B5EF4-FFF2-40B4-BE49-F238E27FC236}">
                <a16:creationId xmlns:a16="http://schemas.microsoft.com/office/drawing/2014/main" id="{4F383BA1-002F-43E9-A864-273884B6C0C9}"/>
              </a:ext>
            </a:extLst>
          </p:cNvPr>
          <p:cNvGraphicFramePr>
            <a:graphicFrameLocks noChangeAspect="1"/>
          </p:cNvGraphicFramePr>
          <p:nvPr>
            <p:extLst/>
          </p:nvPr>
        </p:nvGraphicFramePr>
        <p:xfrm>
          <a:off x="3402830" y="2191561"/>
          <a:ext cx="1701800" cy="838200"/>
        </p:xfrm>
        <a:graphic>
          <a:graphicData uri="http://schemas.openxmlformats.org/presentationml/2006/ole">
            <mc:AlternateContent xmlns:mc="http://schemas.openxmlformats.org/markup-compatibility/2006">
              <mc:Choice xmlns:v="urn:schemas-microsoft-com:vml" Requires="v">
                <p:oleObj spid="_x0000_s44042" name="公式" r:id="rId3" imgW="838223" imgH="409590" progId="Equation.3">
                  <p:embed/>
                </p:oleObj>
              </mc:Choice>
              <mc:Fallback>
                <p:oleObj name="公式" r:id="rId3" imgW="838223" imgH="409590" progId="Equation.3">
                  <p:embed/>
                  <p:pic>
                    <p:nvPicPr>
                      <p:cNvPr id="5" name="Object 8">
                        <a:extLst>
                          <a:ext uri="{FF2B5EF4-FFF2-40B4-BE49-F238E27FC236}">
                            <a16:creationId xmlns:a16="http://schemas.microsoft.com/office/drawing/2014/main" id="{4F383BA1-002F-43E9-A864-273884B6C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830" y="2191561"/>
                        <a:ext cx="1701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a:extLst>
              <a:ext uri="{FF2B5EF4-FFF2-40B4-BE49-F238E27FC236}">
                <a16:creationId xmlns:a16="http://schemas.microsoft.com/office/drawing/2014/main" id="{60DDECEE-37C9-46AF-B404-3E3F484CE1AF}"/>
              </a:ext>
            </a:extLst>
          </p:cNvPr>
          <p:cNvSpPr txBox="1">
            <a:spLocks noChangeArrowheads="1"/>
          </p:cNvSpPr>
          <p:nvPr/>
        </p:nvSpPr>
        <p:spPr bwMode="auto">
          <a:xfrm>
            <a:off x="1118294" y="3108738"/>
            <a:ext cx="61206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引入               ，则波动方程改写为：</a:t>
            </a:r>
          </a:p>
        </p:txBody>
      </p:sp>
      <p:graphicFrame>
        <p:nvGraphicFramePr>
          <p:cNvPr id="7" name="Object 10">
            <a:extLst>
              <a:ext uri="{FF2B5EF4-FFF2-40B4-BE49-F238E27FC236}">
                <a16:creationId xmlns:a16="http://schemas.microsoft.com/office/drawing/2014/main" id="{1FEE4A88-E504-4137-A34A-46B06DD9FF08}"/>
              </a:ext>
            </a:extLst>
          </p:cNvPr>
          <p:cNvGraphicFramePr>
            <a:graphicFrameLocks noChangeAspect="1"/>
          </p:cNvGraphicFramePr>
          <p:nvPr>
            <p:extLst/>
          </p:nvPr>
        </p:nvGraphicFramePr>
        <p:xfrm>
          <a:off x="1897792" y="2951889"/>
          <a:ext cx="2162175" cy="787400"/>
        </p:xfrm>
        <a:graphic>
          <a:graphicData uri="http://schemas.openxmlformats.org/presentationml/2006/ole">
            <mc:AlternateContent xmlns:mc="http://schemas.openxmlformats.org/markup-compatibility/2006">
              <mc:Choice xmlns:v="urn:schemas-microsoft-com:vml" Requires="v">
                <p:oleObj spid="_x0000_s44043" name="公式" r:id="rId5" imgW="1066755" imgH="380970" progId="Equation.3">
                  <p:embed/>
                </p:oleObj>
              </mc:Choice>
              <mc:Fallback>
                <p:oleObj name="公式" r:id="rId5" imgW="1066755" imgH="380970" progId="Equation.3">
                  <p:embed/>
                  <p:pic>
                    <p:nvPicPr>
                      <p:cNvPr id="7" name="Object 10">
                        <a:extLst>
                          <a:ext uri="{FF2B5EF4-FFF2-40B4-BE49-F238E27FC236}">
                            <a16:creationId xmlns:a16="http://schemas.microsoft.com/office/drawing/2014/main" id="{1FEE4A88-E504-4137-A34A-46B06DD9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792" y="2951889"/>
                        <a:ext cx="216217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77BF2728-A4E1-40D9-85CE-DEA6A59EEA62}"/>
              </a:ext>
            </a:extLst>
          </p:cNvPr>
          <p:cNvGraphicFramePr>
            <a:graphicFrameLocks noChangeAspect="1"/>
          </p:cNvGraphicFramePr>
          <p:nvPr>
            <p:extLst/>
          </p:nvPr>
        </p:nvGraphicFramePr>
        <p:xfrm>
          <a:off x="1118294" y="3816272"/>
          <a:ext cx="7989888" cy="1576388"/>
        </p:xfrm>
        <a:graphic>
          <a:graphicData uri="http://schemas.openxmlformats.org/presentationml/2006/ole">
            <mc:AlternateContent xmlns:mc="http://schemas.openxmlformats.org/markup-compatibility/2006">
              <mc:Choice xmlns:v="urn:schemas-microsoft-com:vml" Requires="v">
                <p:oleObj spid="_x0000_s44044" name="公式" r:id="rId7" imgW="3981489" imgH="781110" progId="Equation.3">
                  <p:embed/>
                </p:oleObj>
              </mc:Choice>
              <mc:Fallback>
                <p:oleObj name="公式" r:id="rId7" imgW="3981489" imgH="781110" progId="Equation.3">
                  <p:embed/>
                  <p:pic>
                    <p:nvPicPr>
                      <p:cNvPr id="8" name="Object 12">
                        <a:extLst>
                          <a:ext uri="{FF2B5EF4-FFF2-40B4-BE49-F238E27FC236}">
                            <a16:creationId xmlns:a16="http://schemas.microsoft.com/office/drawing/2014/main" id="{77BF2728-A4E1-40D9-85CE-DEA6A59EE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294" y="3816272"/>
                        <a:ext cx="7989888" cy="157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B7AF1418-5823-4382-A696-F0B601D724D5}"/>
              </a:ext>
            </a:extLst>
          </p:cNvPr>
          <p:cNvGraphicFramePr>
            <a:graphicFrameLocks noChangeAspect="1"/>
          </p:cNvGraphicFramePr>
          <p:nvPr>
            <p:extLst/>
          </p:nvPr>
        </p:nvGraphicFramePr>
        <p:xfrm>
          <a:off x="3357458" y="5581336"/>
          <a:ext cx="3451225" cy="963613"/>
        </p:xfrm>
        <a:graphic>
          <a:graphicData uri="http://schemas.openxmlformats.org/presentationml/2006/ole">
            <mc:AlternateContent xmlns:mc="http://schemas.openxmlformats.org/markup-compatibility/2006">
              <mc:Choice xmlns:v="urn:schemas-microsoft-com:vml" Requires="v">
                <p:oleObj spid="_x0000_s44045" name="公式" r:id="rId9" imgW="1714534" imgH="476280" progId="Equation.3">
                  <p:embed/>
                </p:oleObj>
              </mc:Choice>
              <mc:Fallback>
                <p:oleObj name="公式" r:id="rId9" imgW="1714534" imgH="476280" progId="Equation.3">
                  <p:embed/>
                  <p:pic>
                    <p:nvPicPr>
                      <p:cNvPr id="9" name="Object 4">
                        <a:extLst>
                          <a:ext uri="{FF2B5EF4-FFF2-40B4-BE49-F238E27FC236}">
                            <a16:creationId xmlns:a16="http://schemas.microsoft.com/office/drawing/2014/main" id="{B7AF1418-5823-4382-A696-F0B601D724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7458" y="5581336"/>
                        <a:ext cx="345122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a:extLst>
              <a:ext uri="{FF2B5EF4-FFF2-40B4-BE49-F238E27FC236}">
                <a16:creationId xmlns:a16="http://schemas.microsoft.com/office/drawing/2014/main" id="{51937696-1F50-463E-97FA-034F613DE4B9}"/>
              </a:ext>
            </a:extLst>
          </p:cNvPr>
          <p:cNvSpPr txBox="1">
            <a:spLocks noChangeArrowheads="1"/>
          </p:cNvSpPr>
          <p:nvPr/>
        </p:nvSpPr>
        <p:spPr bwMode="auto">
          <a:xfrm>
            <a:off x="1118294" y="5530666"/>
            <a:ext cx="19965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89057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BFD9E36-8F0B-4C8F-9A20-BCC6641C0DAF}"/>
              </a:ext>
            </a:extLst>
          </p:cNvPr>
          <p:cNvSpPr/>
          <p:nvPr/>
        </p:nvSpPr>
        <p:spPr bwMode="auto">
          <a:xfrm>
            <a:off x="1415480" y="3858125"/>
            <a:ext cx="7920880" cy="252320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61444" name="Text Box 6"/>
          <p:cNvSpPr txBox="1">
            <a:spLocks noChangeArrowheads="1"/>
          </p:cNvSpPr>
          <p:nvPr/>
        </p:nvSpPr>
        <p:spPr bwMode="auto">
          <a:xfrm>
            <a:off x="695400" y="1124744"/>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容易求得有两个相异实根：</a:t>
            </a:r>
          </a:p>
        </p:txBody>
      </p:sp>
      <p:graphicFrame>
        <p:nvGraphicFramePr>
          <p:cNvPr id="61445" name="Object 7"/>
          <p:cNvGraphicFramePr>
            <a:graphicFrameLocks noChangeAspect="1"/>
          </p:cNvGraphicFramePr>
          <p:nvPr>
            <p:extLst/>
          </p:nvPr>
        </p:nvGraphicFramePr>
        <p:xfrm>
          <a:off x="2927649" y="1627569"/>
          <a:ext cx="2640013" cy="430213"/>
        </p:xfrm>
        <a:graphic>
          <a:graphicData uri="http://schemas.openxmlformats.org/presentationml/2006/ole">
            <mc:AlternateContent xmlns:mc="http://schemas.openxmlformats.org/markup-compatibility/2006">
              <mc:Choice xmlns:v="urn:schemas-microsoft-com:vml" Requires="v">
                <p:oleObj spid="_x0000_s45066" name="公式" r:id="rId3" imgW="1314467" imgH="209520" progId="Equation.3">
                  <p:embed/>
                </p:oleObj>
              </mc:Choice>
              <mc:Fallback>
                <p:oleObj name="公式" r:id="rId3" imgW="1314467" imgH="209520" progId="Equation.3">
                  <p:embed/>
                  <p:pic>
                    <p:nvPicPr>
                      <p:cNvPr id="6144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9" y="1627569"/>
                        <a:ext cx="26400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8"/>
          <p:cNvSpPr txBox="1">
            <a:spLocks noChangeArrowheads="1"/>
          </p:cNvSpPr>
          <p:nvPr/>
        </p:nvSpPr>
        <p:spPr bwMode="auto">
          <a:xfrm>
            <a:off x="715118" y="2126237"/>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判定波动方程是双曲型的。</a:t>
            </a:r>
          </a:p>
        </p:txBody>
      </p:sp>
      <p:graphicFrame>
        <p:nvGraphicFramePr>
          <p:cNvPr id="6" name="Object 5">
            <a:extLst>
              <a:ext uri="{FF2B5EF4-FFF2-40B4-BE49-F238E27FC236}">
                <a16:creationId xmlns:a16="http://schemas.microsoft.com/office/drawing/2014/main" id="{3825A32B-A931-4943-87C0-4399BAAC9EC1}"/>
              </a:ext>
            </a:extLst>
          </p:cNvPr>
          <p:cNvGraphicFramePr>
            <a:graphicFrameLocks noChangeAspect="1"/>
          </p:cNvGraphicFramePr>
          <p:nvPr>
            <p:extLst/>
          </p:nvPr>
        </p:nvGraphicFramePr>
        <p:xfrm>
          <a:off x="1963738" y="5429250"/>
          <a:ext cx="6913562" cy="1406525"/>
        </p:xfrm>
        <a:graphic>
          <a:graphicData uri="http://schemas.openxmlformats.org/presentationml/2006/ole">
            <mc:AlternateContent xmlns:mc="http://schemas.openxmlformats.org/markup-compatibility/2006">
              <mc:Choice xmlns:v="urn:schemas-microsoft-com:vml" Requires="v">
                <p:oleObj spid="_x0000_s45067" name="公式" r:id="rId5" imgW="3124200" imgH="635000" progId="Equation.3">
                  <p:embed/>
                </p:oleObj>
              </mc:Choice>
              <mc:Fallback>
                <p:oleObj name="公式" r:id="rId5" imgW="3124200" imgH="635000" progId="Equation.3">
                  <p:embed/>
                  <p:pic>
                    <p:nvPicPr>
                      <p:cNvPr id="6" name="Object 5">
                        <a:extLst>
                          <a:ext uri="{FF2B5EF4-FFF2-40B4-BE49-F238E27FC236}">
                            <a16:creationId xmlns:a16="http://schemas.microsoft.com/office/drawing/2014/main" id="{3825A32B-A931-4943-87C0-4399BAAC9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8" y="5429250"/>
                        <a:ext cx="691356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7">
            <a:extLst>
              <a:ext uri="{FF2B5EF4-FFF2-40B4-BE49-F238E27FC236}">
                <a16:creationId xmlns:a16="http://schemas.microsoft.com/office/drawing/2014/main" id="{7846F671-09A7-4FD2-9100-F55EB9C0B33E}"/>
              </a:ext>
            </a:extLst>
          </p:cNvPr>
          <p:cNvSpPr txBox="1">
            <a:spLocks noChangeArrowheads="1"/>
          </p:cNvSpPr>
          <p:nvPr/>
        </p:nvSpPr>
        <p:spPr bwMode="auto">
          <a:xfrm>
            <a:off x="1775520" y="4897755"/>
            <a:ext cx="1439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结果：</a:t>
            </a:r>
          </a:p>
        </p:txBody>
      </p:sp>
      <p:graphicFrame>
        <p:nvGraphicFramePr>
          <p:cNvPr id="8" name="Object 9">
            <a:extLst>
              <a:ext uri="{FF2B5EF4-FFF2-40B4-BE49-F238E27FC236}">
                <a16:creationId xmlns:a16="http://schemas.microsoft.com/office/drawing/2014/main" id="{7D383935-65F1-4DD6-8052-55142814C9BF}"/>
              </a:ext>
            </a:extLst>
          </p:cNvPr>
          <p:cNvGraphicFramePr>
            <a:graphicFrameLocks noChangeAspect="1"/>
          </p:cNvGraphicFramePr>
          <p:nvPr>
            <p:extLst/>
          </p:nvPr>
        </p:nvGraphicFramePr>
        <p:xfrm>
          <a:off x="5807968" y="3981669"/>
          <a:ext cx="3282950" cy="892175"/>
        </p:xfrm>
        <a:graphic>
          <a:graphicData uri="http://schemas.openxmlformats.org/presentationml/2006/ole">
            <mc:AlternateContent xmlns:mc="http://schemas.openxmlformats.org/markup-compatibility/2006">
              <mc:Choice xmlns:v="urn:schemas-microsoft-com:vml" Requires="v">
                <p:oleObj spid="_x0000_s45068" name="公式" r:id="rId7" imgW="1675673" imgH="444307" progId="Equation.3">
                  <p:embed/>
                </p:oleObj>
              </mc:Choice>
              <mc:Fallback>
                <p:oleObj name="公式" r:id="rId7" imgW="1675673" imgH="444307" progId="Equation.3">
                  <p:embed/>
                  <p:pic>
                    <p:nvPicPr>
                      <p:cNvPr id="8" name="Object 9">
                        <a:extLst>
                          <a:ext uri="{FF2B5EF4-FFF2-40B4-BE49-F238E27FC236}">
                            <a16:creationId xmlns:a16="http://schemas.microsoft.com/office/drawing/2014/main" id="{7D383935-65F1-4DD6-8052-55142814C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3981669"/>
                        <a:ext cx="32829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a:extLst>
              <a:ext uri="{FF2B5EF4-FFF2-40B4-BE49-F238E27FC236}">
                <a16:creationId xmlns:a16="http://schemas.microsoft.com/office/drawing/2014/main" id="{4BA3F474-562A-4E2C-BCFB-E85D8CB2D865}"/>
              </a:ext>
            </a:extLst>
          </p:cNvPr>
          <p:cNvGraphicFramePr>
            <a:graphicFrameLocks noChangeAspect="1"/>
          </p:cNvGraphicFramePr>
          <p:nvPr>
            <p:extLst/>
          </p:nvPr>
        </p:nvGraphicFramePr>
        <p:xfrm>
          <a:off x="1838371" y="3946934"/>
          <a:ext cx="3821113" cy="862012"/>
        </p:xfrm>
        <a:graphic>
          <a:graphicData uri="http://schemas.openxmlformats.org/presentationml/2006/ole">
            <mc:AlternateContent xmlns:mc="http://schemas.openxmlformats.org/markup-compatibility/2006">
              <mc:Choice xmlns:v="urn:schemas-microsoft-com:vml" Requires="v">
                <p:oleObj spid="_x0000_s45069" name="公式" r:id="rId9" imgW="1905000" imgH="419100" progId="Equation.3">
                  <p:embed/>
                </p:oleObj>
              </mc:Choice>
              <mc:Fallback>
                <p:oleObj name="公式" r:id="rId9" imgW="1905000" imgH="419100" progId="Equation.3">
                  <p:embed/>
                  <p:pic>
                    <p:nvPicPr>
                      <p:cNvPr id="9" name="Object 11">
                        <a:extLst>
                          <a:ext uri="{FF2B5EF4-FFF2-40B4-BE49-F238E27FC236}">
                            <a16:creationId xmlns:a16="http://schemas.microsoft.com/office/drawing/2014/main" id="{4BA3F474-562A-4E2C-BCFB-E85D8CB2D8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8371" y="3946934"/>
                        <a:ext cx="382111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3">
            <a:extLst>
              <a:ext uri="{FF2B5EF4-FFF2-40B4-BE49-F238E27FC236}">
                <a16:creationId xmlns:a16="http://schemas.microsoft.com/office/drawing/2014/main" id="{9AA28113-5E96-42EC-B7CE-92A385C35459}"/>
              </a:ext>
            </a:extLst>
          </p:cNvPr>
          <p:cNvSpPr>
            <a:spLocks noChangeArrowheads="1"/>
          </p:cNvSpPr>
          <p:nvPr/>
        </p:nvSpPr>
        <p:spPr bwMode="auto">
          <a:xfrm>
            <a:off x="740058" y="2950450"/>
            <a:ext cx="5139918" cy="476669"/>
          </a:xfrm>
          <a:prstGeom prst="rect">
            <a:avLst/>
          </a:prstGeom>
          <a:solidFill>
            <a:schemeClr val="tx2">
              <a:lumMod val="20000"/>
              <a:lumOff val="80000"/>
              <a:alpha val="20000"/>
            </a:schemeClr>
          </a:solidFill>
          <a:ln>
            <a:noFill/>
          </a:ln>
          <a:effectLst/>
        </p:spPr>
        <p:txBody>
          <a:bodyPr wrap="square">
            <a:spAutoFit/>
          </a:bodyPr>
          <a:lstStyle/>
          <a:p>
            <a:pPr marL="0" lvl="1" algn="just">
              <a:lnSpc>
                <a:spcPct val="120000"/>
              </a:lnSpc>
              <a:spcBef>
                <a:spcPct val="10000"/>
              </a:spcBef>
              <a:buClr>
                <a:schemeClr val="hlink"/>
              </a:buClr>
              <a:buSzPct val="70000"/>
            </a:pPr>
            <a:r>
              <a:rPr lang="zh-CN" altLang="en-US" sz="2400" b="1" dirty="0">
                <a:solidFill>
                  <a:schemeClr val="accent2">
                    <a:lumMod val="50000"/>
                  </a:schemeClr>
                </a:solidFill>
                <a:latin typeface="黑体" panose="02010609060101010101" pitchFamily="49" charset="-122"/>
                <a:ea typeface="黑体" panose="02010609060101010101" pitchFamily="49" charset="-122"/>
              </a:rPr>
              <a:t>波动方程解析解（达朗贝尔公式）</a:t>
            </a:r>
          </a:p>
        </p:txBody>
      </p:sp>
    </p:spTree>
    <p:extLst>
      <p:ext uri="{BB962C8B-B14F-4D97-AF65-F5344CB8AC3E}">
        <p14:creationId xmlns:p14="http://schemas.microsoft.com/office/powerpoint/2010/main" val="4226472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3153BA-0057-4E82-8EAF-00288D71A903}"/>
              </a:ext>
            </a:extLst>
          </p:cNvPr>
          <p:cNvSpPr/>
          <p:nvPr/>
        </p:nvSpPr>
        <p:spPr>
          <a:xfrm>
            <a:off x="734136" y="318722"/>
            <a:ext cx="1107996"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特征线</a:t>
            </a:r>
            <a:endParaRPr lang="zh-CN" altLang="en-US" sz="2400" dirty="0"/>
          </a:p>
        </p:txBody>
      </p:sp>
      <p:grpSp>
        <p:nvGrpSpPr>
          <p:cNvPr id="32" name="组合 31">
            <a:extLst>
              <a:ext uri="{FF2B5EF4-FFF2-40B4-BE49-F238E27FC236}">
                <a16:creationId xmlns:a16="http://schemas.microsoft.com/office/drawing/2014/main" id="{B206CA4F-C7D3-4763-BB21-6A256A8F7A79}"/>
              </a:ext>
            </a:extLst>
          </p:cNvPr>
          <p:cNvGrpSpPr/>
          <p:nvPr/>
        </p:nvGrpSpPr>
        <p:grpSpPr>
          <a:xfrm>
            <a:off x="2207568" y="1016479"/>
            <a:ext cx="7128791" cy="4993190"/>
            <a:chOff x="2207568" y="1016479"/>
            <a:chExt cx="7128791" cy="4993190"/>
          </a:xfrm>
        </p:grpSpPr>
        <p:cxnSp>
          <p:nvCxnSpPr>
            <p:cNvPr id="9" name="直接箭头连接符 8">
              <a:extLst>
                <a:ext uri="{FF2B5EF4-FFF2-40B4-BE49-F238E27FC236}">
                  <a16:creationId xmlns:a16="http://schemas.microsoft.com/office/drawing/2014/main" id="{74017151-ACEA-4223-A2E6-00EF4419B1CB}"/>
                </a:ext>
              </a:extLst>
            </p:cNvPr>
            <p:cNvCxnSpPr/>
            <p:nvPr/>
          </p:nvCxnSpPr>
          <p:spPr bwMode="auto">
            <a:xfrm flipV="1">
              <a:off x="2567608" y="1196752"/>
              <a:ext cx="0" cy="4392488"/>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9FA137C1-1737-4B32-96F6-094CFB686C2A}"/>
                </a:ext>
              </a:extLst>
            </p:cNvPr>
            <p:cNvCxnSpPr/>
            <p:nvPr/>
          </p:nvCxnSpPr>
          <p:spPr bwMode="auto">
            <a:xfrm>
              <a:off x="2552224" y="5589240"/>
              <a:ext cx="6691808" cy="0"/>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a:extLst>
                <a:ext uri="{FF2B5EF4-FFF2-40B4-BE49-F238E27FC236}">
                  <a16:creationId xmlns:a16="http://schemas.microsoft.com/office/drawing/2014/main" id="{73F2D2ED-2620-4D1B-8913-A107DECAEA74}"/>
                </a:ext>
              </a:extLst>
            </p:cNvPr>
            <p:cNvSpPr/>
            <p:nvPr/>
          </p:nvSpPr>
          <p:spPr bwMode="auto">
            <a:xfrm>
              <a:off x="8112224" y="5607055"/>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X</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
          <p:nvSpPr>
            <p:cNvPr id="26" name="矩形 25">
              <a:extLst>
                <a:ext uri="{FF2B5EF4-FFF2-40B4-BE49-F238E27FC236}">
                  <a16:creationId xmlns:a16="http://schemas.microsoft.com/office/drawing/2014/main" id="{7ACEF41A-B05D-43C1-9F83-1BC6563924DB}"/>
                </a:ext>
              </a:extLst>
            </p:cNvPr>
            <p:cNvSpPr/>
            <p:nvPr/>
          </p:nvSpPr>
          <p:spPr bwMode="auto">
            <a:xfrm>
              <a:off x="2207568" y="1484784"/>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cxnSp>
          <p:nvCxnSpPr>
            <p:cNvPr id="18" name="直接连接符 17">
              <a:extLst>
                <a:ext uri="{FF2B5EF4-FFF2-40B4-BE49-F238E27FC236}">
                  <a16:creationId xmlns:a16="http://schemas.microsoft.com/office/drawing/2014/main" id="{A13E9692-3F35-4F03-806F-8981F1CEAAE6}"/>
                </a:ext>
              </a:extLst>
            </p:cNvPr>
            <p:cNvCxnSpPr/>
            <p:nvPr/>
          </p:nvCxnSpPr>
          <p:spPr bwMode="auto">
            <a:xfrm flipH="1">
              <a:off x="4655840" y="1484784"/>
              <a:ext cx="2592288" cy="4104456"/>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C6CC9D6F-06BA-4050-B017-904922A3F241}"/>
                </a:ext>
              </a:extLst>
            </p:cNvPr>
            <p:cNvCxnSpPr/>
            <p:nvPr/>
          </p:nvCxnSpPr>
          <p:spPr bwMode="auto">
            <a:xfrm>
              <a:off x="5015880" y="1610797"/>
              <a:ext cx="2530440" cy="3962028"/>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任意多边形: 形状 22">
              <a:extLst>
                <a:ext uri="{FF2B5EF4-FFF2-40B4-BE49-F238E27FC236}">
                  <a16:creationId xmlns:a16="http://schemas.microsoft.com/office/drawing/2014/main" id="{ACF31EB4-78B3-42ED-B220-0BD8156CF304}"/>
                </a:ext>
              </a:extLst>
            </p:cNvPr>
            <p:cNvSpPr/>
            <p:nvPr/>
          </p:nvSpPr>
          <p:spPr bwMode="auto">
            <a:xfrm>
              <a:off x="4124609" y="5168810"/>
              <a:ext cx="1574800" cy="840859"/>
            </a:xfrm>
            <a:custGeom>
              <a:avLst/>
              <a:gdLst>
                <a:gd name="connsiteX0" fmla="*/ 0 w 1574800"/>
                <a:gd name="connsiteY0" fmla="*/ 410601 h 840859"/>
                <a:gd name="connsiteX1" fmla="*/ 325120 w 1574800"/>
                <a:gd name="connsiteY1" fmla="*/ 4201 h 840859"/>
                <a:gd name="connsiteX2" fmla="*/ 680720 w 1574800"/>
                <a:gd name="connsiteY2" fmla="*/ 237881 h 840859"/>
                <a:gd name="connsiteX3" fmla="*/ 1107440 w 1574800"/>
                <a:gd name="connsiteY3" fmla="*/ 837321 h 840859"/>
                <a:gd name="connsiteX4" fmla="*/ 1574800 w 1574800"/>
                <a:gd name="connsiteY4" fmla="*/ 441081 h 84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00" h="840859">
                  <a:moveTo>
                    <a:pt x="0" y="410601"/>
                  </a:moveTo>
                  <a:cubicBezTo>
                    <a:pt x="105833" y="221794"/>
                    <a:pt x="211667" y="32988"/>
                    <a:pt x="325120" y="4201"/>
                  </a:cubicBezTo>
                  <a:cubicBezTo>
                    <a:pt x="438573" y="-24586"/>
                    <a:pt x="550333" y="99028"/>
                    <a:pt x="680720" y="237881"/>
                  </a:cubicBezTo>
                  <a:cubicBezTo>
                    <a:pt x="811107" y="376734"/>
                    <a:pt x="958427" y="803454"/>
                    <a:pt x="1107440" y="837321"/>
                  </a:cubicBezTo>
                  <a:cubicBezTo>
                    <a:pt x="1256453" y="871188"/>
                    <a:pt x="1415626" y="656134"/>
                    <a:pt x="1574800" y="441081"/>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4" name="任意多边形: 形状 23">
              <a:extLst>
                <a:ext uri="{FF2B5EF4-FFF2-40B4-BE49-F238E27FC236}">
                  <a16:creationId xmlns:a16="http://schemas.microsoft.com/office/drawing/2014/main" id="{6A54B9FC-4D1B-48CF-9F23-DE936D088760}"/>
                </a:ext>
              </a:extLst>
            </p:cNvPr>
            <p:cNvSpPr/>
            <p:nvPr/>
          </p:nvSpPr>
          <p:spPr bwMode="auto">
            <a:xfrm>
              <a:off x="7000240" y="4653136"/>
              <a:ext cx="1066800" cy="1019721"/>
            </a:xfrm>
            <a:custGeom>
              <a:avLst/>
              <a:gdLst>
                <a:gd name="connsiteX0" fmla="*/ 0 w 1066800"/>
                <a:gd name="connsiteY0" fmla="*/ 894107 h 1019721"/>
                <a:gd name="connsiteX1" fmla="*/ 518160 w 1066800"/>
                <a:gd name="connsiteY1" fmla="*/ 27 h 1019721"/>
                <a:gd name="connsiteX2" fmla="*/ 731520 w 1066800"/>
                <a:gd name="connsiteY2" fmla="*/ 863627 h 1019721"/>
                <a:gd name="connsiteX3" fmla="*/ 1066800 w 1066800"/>
                <a:gd name="connsiteY3" fmla="*/ 1016027 h 1019721"/>
              </a:gdLst>
              <a:ahLst/>
              <a:cxnLst>
                <a:cxn ang="0">
                  <a:pos x="connsiteX0" y="connsiteY0"/>
                </a:cxn>
                <a:cxn ang="0">
                  <a:pos x="connsiteX1" y="connsiteY1"/>
                </a:cxn>
                <a:cxn ang="0">
                  <a:pos x="connsiteX2" y="connsiteY2"/>
                </a:cxn>
                <a:cxn ang="0">
                  <a:pos x="connsiteX3" y="connsiteY3"/>
                </a:cxn>
              </a:cxnLst>
              <a:rect l="l" t="t" r="r" b="b"/>
              <a:pathLst>
                <a:path w="1066800" h="1019721">
                  <a:moveTo>
                    <a:pt x="0" y="894107"/>
                  </a:moveTo>
                  <a:cubicBezTo>
                    <a:pt x="198120" y="449607"/>
                    <a:pt x="396240" y="5107"/>
                    <a:pt x="518160" y="27"/>
                  </a:cubicBezTo>
                  <a:cubicBezTo>
                    <a:pt x="640080" y="-5053"/>
                    <a:pt x="640080" y="694294"/>
                    <a:pt x="731520" y="863627"/>
                  </a:cubicBezTo>
                  <a:cubicBezTo>
                    <a:pt x="822960" y="1032960"/>
                    <a:pt x="944880" y="1024493"/>
                    <a:pt x="1066800" y="101602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5" name="文本框 24">
              <a:extLst>
                <a:ext uri="{FF2B5EF4-FFF2-40B4-BE49-F238E27FC236}">
                  <a16:creationId xmlns:a16="http://schemas.microsoft.com/office/drawing/2014/main" id="{BBE76EBA-4122-464E-A09C-10A8A185B57F}"/>
                </a:ext>
              </a:extLst>
            </p:cNvPr>
            <p:cNvSpPr txBox="1"/>
            <p:nvPr/>
          </p:nvSpPr>
          <p:spPr>
            <a:xfrm>
              <a:off x="3719736" y="5607055"/>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右行波</a:t>
              </a:r>
            </a:p>
          </p:txBody>
        </p:sp>
        <p:sp>
          <p:nvSpPr>
            <p:cNvPr id="36" name="文本框 35">
              <a:extLst>
                <a:ext uri="{FF2B5EF4-FFF2-40B4-BE49-F238E27FC236}">
                  <a16:creationId xmlns:a16="http://schemas.microsoft.com/office/drawing/2014/main" id="{F48F1727-1D73-4759-A19B-74679E39EF40}"/>
                </a:ext>
              </a:extLst>
            </p:cNvPr>
            <p:cNvSpPr txBox="1"/>
            <p:nvPr/>
          </p:nvSpPr>
          <p:spPr>
            <a:xfrm>
              <a:off x="7025139" y="5627977"/>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左行波</a:t>
              </a:r>
            </a:p>
          </p:txBody>
        </p:sp>
        <mc:AlternateContent xmlns:mc="http://schemas.openxmlformats.org/markup-compatibility/2006" xmlns:a14="http://schemas.microsoft.com/office/drawing/2010/main">
          <mc:Choice Requires="a14">
            <p:sp>
              <p:nvSpPr>
                <p:cNvPr id="37" name="Object 8">
                  <a:extLst>
                    <a:ext uri="{FF2B5EF4-FFF2-40B4-BE49-F238E27FC236}">
                      <a16:creationId xmlns:a16="http://schemas.microsoft.com/office/drawing/2014/main" id="{BB7879B4-91EC-4BA3-B3C5-B1BE8D8FDD97}"/>
                    </a:ext>
                  </a:extLst>
                </p:cNvPr>
                <p:cNvSpPr txBox="1"/>
                <p:nvPr/>
              </p:nvSpPr>
              <p:spPr bwMode="auto">
                <a:xfrm>
                  <a:off x="3761284" y="3913740"/>
                  <a:ext cx="1789112" cy="60801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unc>
                          <m:funcPr>
                            <m:ctrlPr>
                              <a:rPr lang="zh-CN" altLang="en-US" sz="2400" i="1" smtClean="0">
                                <a:solidFill>
                                  <a:srgbClr val="CC6600"/>
                                </a:solidFill>
                                <a:latin typeface="Cambria Math" panose="02040503050406030204" pitchFamily="18" charset="0"/>
                              </a:rPr>
                            </m:ctrlPr>
                          </m:funcPr>
                          <m:fName>
                            <m:r>
                              <m:rPr>
                                <m:sty m:val="p"/>
                              </m:rPr>
                              <a:rPr lang="zh-CN" altLang="en-US" sz="2400" i="0">
                                <a:solidFill>
                                  <a:srgbClr val="CC6600"/>
                                </a:solidFill>
                                <a:latin typeface="Cambria Math" panose="02040503050406030204" pitchFamily="18" charset="0"/>
                              </a:rPr>
                              <m:t>tan</m:t>
                            </m:r>
                          </m:fName>
                          <m:e>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1</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37" name="Object 8">
                  <a:extLst>
                    <a:ext uri="{FF2B5EF4-FFF2-40B4-BE49-F238E27FC236}">
                      <a16:creationId xmlns:a16="http://schemas.microsoft.com/office/drawing/2014/main" id="{BB7879B4-91EC-4BA3-B3C5-B1BE8D8FDD97}"/>
                    </a:ext>
                  </a:extLst>
                </p:cNvPr>
                <p:cNvSpPr txBox="1">
                  <a:spLocks noRot="1" noChangeAspect="1" noMove="1" noResize="1" noEditPoints="1" noAdjustHandles="1" noChangeArrowheads="1" noChangeShapeType="1" noTextEdit="1"/>
                </p:cNvSpPr>
                <p:nvPr/>
              </p:nvSpPr>
              <p:spPr bwMode="auto">
                <a:xfrm>
                  <a:off x="3761284" y="3913740"/>
                  <a:ext cx="1789112" cy="608012"/>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bject 8">
                  <a:extLst>
                    <a:ext uri="{FF2B5EF4-FFF2-40B4-BE49-F238E27FC236}">
                      <a16:creationId xmlns:a16="http://schemas.microsoft.com/office/drawing/2014/main" id="{A35BFEB1-43A7-4D7F-830B-F319263E581C}"/>
                    </a:ext>
                  </a:extLst>
                </p:cNvPr>
                <p:cNvSpPr txBox="1"/>
                <p:nvPr/>
              </p:nvSpPr>
              <p:spPr bwMode="auto">
                <a:xfrm>
                  <a:off x="6651764" y="385820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unc>
                          <m:funcPr>
                            <m:ctrlPr>
                              <a:rPr lang="zh-CN" altLang="en-US" sz="2400" i="1">
                                <a:solidFill>
                                  <a:srgbClr val="CC6600"/>
                                </a:solidFill>
                                <a:latin typeface="Cambria Math" panose="02040503050406030204" pitchFamily="18" charset="0"/>
                              </a:rPr>
                            </m:ctrlPr>
                          </m:funcPr>
                          <m:fName>
                            <m:r>
                              <m:rPr>
                                <m:sty m:val="p"/>
                              </m:rPr>
                              <a:rPr lang="zh-CN" altLang="en-US" sz="2400">
                                <a:solidFill>
                                  <a:srgbClr val="CC6600"/>
                                </a:solidFill>
                                <a:latin typeface="Cambria Math" panose="02040503050406030204" pitchFamily="18" charset="0"/>
                              </a:rPr>
                              <m:t>tan</m:t>
                            </m:r>
                          </m:fName>
                          <m:e>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2</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en-US" altLang="zh-CN" sz="2400" i="1">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40" name="Object 8">
                  <a:extLst>
                    <a:ext uri="{FF2B5EF4-FFF2-40B4-BE49-F238E27FC236}">
                      <a16:creationId xmlns:a16="http://schemas.microsoft.com/office/drawing/2014/main" id="{A35BFEB1-43A7-4D7F-830B-F319263E581C}"/>
                    </a:ext>
                  </a:extLst>
                </p:cNvPr>
                <p:cNvSpPr txBox="1">
                  <a:spLocks noRot="1" noChangeAspect="1" noMove="1" noResize="1" noEditPoints="1" noAdjustHandles="1" noChangeArrowheads="1" noChangeShapeType="1" noTextEdit="1"/>
                </p:cNvSpPr>
                <p:nvPr/>
              </p:nvSpPr>
              <p:spPr bwMode="auto">
                <a:xfrm>
                  <a:off x="6651764" y="3858201"/>
                  <a:ext cx="2036524" cy="6080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57B27C-DEEE-4FF4-BFB4-8DD6D0863092}"/>
                    </a:ext>
                  </a:extLst>
                </p:cNvPr>
                <p:cNvSpPr/>
                <p:nvPr/>
              </p:nvSpPr>
              <p:spPr>
                <a:xfrm>
                  <a:off x="4934105" y="5136292"/>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1</m:t>
                            </m:r>
                          </m:sub>
                        </m:sSub>
                      </m:oMath>
                    </m:oMathPara>
                  </a14:m>
                  <a:endParaRPr lang="zh-CN" altLang="en-US" dirty="0"/>
                </a:p>
              </p:txBody>
            </p:sp>
          </mc:Choice>
          <mc:Fallback xmlns="">
            <p:sp>
              <p:nvSpPr>
                <p:cNvPr id="30" name="矩形 29">
                  <a:extLst>
                    <a:ext uri="{FF2B5EF4-FFF2-40B4-BE49-F238E27FC236}">
                      <a16:creationId xmlns:a16="http://schemas.microsoft.com/office/drawing/2014/main" id="{C957B27C-DEEE-4FF4-BFB4-8DD6D0863092}"/>
                    </a:ext>
                  </a:extLst>
                </p:cNvPr>
                <p:cNvSpPr>
                  <a:spLocks noRot="1" noChangeAspect="1" noMove="1" noResize="1" noEditPoints="1" noAdjustHandles="1" noChangeArrowheads="1" noChangeShapeType="1" noTextEdit="1"/>
                </p:cNvSpPr>
                <p:nvPr/>
              </p:nvSpPr>
              <p:spPr>
                <a:xfrm>
                  <a:off x="4934105" y="5136292"/>
                  <a:ext cx="46608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54A0313-9DA3-4534-9F39-C85E4092EA57}"/>
                    </a:ext>
                  </a:extLst>
                </p:cNvPr>
                <p:cNvSpPr/>
                <p:nvPr/>
              </p:nvSpPr>
              <p:spPr>
                <a:xfrm>
                  <a:off x="6966163" y="5216651"/>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2</m:t>
                            </m:r>
                          </m:sub>
                        </m:sSub>
                      </m:oMath>
                    </m:oMathPara>
                  </a14:m>
                  <a:endParaRPr lang="zh-CN" altLang="en-US" dirty="0"/>
                </a:p>
              </p:txBody>
            </p:sp>
          </mc:Choice>
          <mc:Fallback xmlns="">
            <p:sp>
              <p:nvSpPr>
                <p:cNvPr id="31" name="矩形 30">
                  <a:extLst>
                    <a:ext uri="{FF2B5EF4-FFF2-40B4-BE49-F238E27FC236}">
                      <a16:creationId xmlns:a16="http://schemas.microsoft.com/office/drawing/2014/main" id="{754A0313-9DA3-4534-9F39-C85E4092EA57}"/>
                    </a:ext>
                  </a:extLst>
                </p:cNvPr>
                <p:cNvSpPr>
                  <a:spLocks noRot="1" noChangeAspect="1" noMove="1" noResize="1" noEditPoints="1" noAdjustHandles="1" noChangeArrowheads="1" noChangeShapeType="1" noTextEdit="1"/>
                </p:cNvSpPr>
                <p:nvPr/>
              </p:nvSpPr>
              <p:spPr>
                <a:xfrm>
                  <a:off x="6966163" y="5216651"/>
                  <a:ext cx="47141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8">
                  <a:extLst>
                    <a:ext uri="{FF2B5EF4-FFF2-40B4-BE49-F238E27FC236}">
                      <a16:creationId xmlns:a16="http://schemas.microsoft.com/office/drawing/2014/main" id="{4024AE77-2D60-411B-A6DB-7187CB1046EE}"/>
                    </a:ext>
                  </a:extLst>
                </p:cNvPr>
                <p:cNvSpPr txBox="1"/>
                <p:nvPr/>
              </p:nvSpPr>
              <p:spPr bwMode="auto">
                <a:xfrm>
                  <a:off x="7299835" y="135795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3" name="Object 8">
                  <a:extLst>
                    <a:ext uri="{FF2B5EF4-FFF2-40B4-BE49-F238E27FC236}">
                      <a16:creationId xmlns:a16="http://schemas.microsoft.com/office/drawing/2014/main" id="{4024AE77-2D60-411B-A6DB-7187CB1046EE}"/>
                    </a:ext>
                  </a:extLst>
                </p:cNvPr>
                <p:cNvSpPr txBox="1">
                  <a:spLocks noRot="1" noChangeAspect="1" noMove="1" noResize="1" noEditPoints="1" noAdjustHandles="1" noChangeArrowheads="1" noChangeShapeType="1" noTextEdit="1"/>
                </p:cNvSpPr>
                <p:nvPr/>
              </p:nvSpPr>
              <p:spPr bwMode="auto">
                <a:xfrm>
                  <a:off x="7299835" y="1357951"/>
                  <a:ext cx="2036524" cy="608012"/>
                </a:xfrm>
                <a:prstGeom prst="rect">
                  <a:avLst/>
                </a:prstGeom>
                <a:blipFill>
                  <a:blip r:embed="rId6"/>
                  <a:stretch>
                    <a:fillRect b="-210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8">
                  <a:extLst>
                    <a:ext uri="{FF2B5EF4-FFF2-40B4-BE49-F238E27FC236}">
                      <a16:creationId xmlns:a16="http://schemas.microsoft.com/office/drawing/2014/main" id="{0625F04A-EB4B-4298-B921-858875A02D03}"/>
                    </a:ext>
                  </a:extLst>
                </p:cNvPr>
                <p:cNvSpPr txBox="1"/>
                <p:nvPr/>
              </p:nvSpPr>
              <p:spPr bwMode="auto">
                <a:xfrm>
                  <a:off x="5058286" y="1016479"/>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4" name="Object 8">
                  <a:extLst>
                    <a:ext uri="{FF2B5EF4-FFF2-40B4-BE49-F238E27FC236}">
                      <a16:creationId xmlns:a16="http://schemas.microsoft.com/office/drawing/2014/main" id="{0625F04A-EB4B-4298-B921-858875A02D03}"/>
                    </a:ext>
                  </a:extLst>
                </p:cNvPr>
                <p:cNvSpPr txBox="1">
                  <a:spLocks noRot="1" noChangeAspect="1" noMove="1" noResize="1" noEditPoints="1" noAdjustHandles="1" noChangeArrowheads="1" noChangeShapeType="1" noTextEdit="1"/>
                </p:cNvSpPr>
                <p:nvPr/>
              </p:nvSpPr>
              <p:spPr bwMode="auto">
                <a:xfrm>
                  <a:off x="5058286" y="1016479"/>
                  <a:ext cx="2036524" cy="608012"/>
                </a:xfrm>
                <a:prstGeom prst="rect">
                  <a:avLst/>
                </a:prstGeom>
                <a:blipFill>
                  <a:blip r:embed="rId7"/>
                  <a:stretch>
                    <a:fillRect b="-22222"/>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1129365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5056E25-EEB3-4FD1-9E78-A6276EAD202A}"/>
              </a:ext>
            </a:extLst>
          </p:cNvPr>
          <p:cNvSpPr>
            <a:spLocks noGrp="1"/>
          </p:cNvSpPr>
          <p:nvPr>
            <p:ph type="ftr" sz="quarter" idx="10"/>
          </p:nvPr>
        </p:nvSpPr>
        <p:spPr/>
        <p:txBody>
          <a:bodyPr/>
          <a:lstStyle/>
          <a:p>
            <a:r>
              <a:rPr lang="en-US" altLang="ko-KR"/>
              <a:t>Company Logo</a:t>
            </a:r>
          </a:p>
        </p:txBody>
      </p:sp>
      <p:sp>
        <p:nvSpPr>
          <p:cNvPr id="3" name="Text Box 9">
            <a:extLst>
              <a:ext uri="{FF2B5EF4-FFF2-40B4-BE49-F238E27FC236}">
                <a16:creationId xmlns:a16="http://schemas.microsoft.com/office/drawing/2014/main" id="{0A59ABBC-1163-41B8-B046-BFD60862CE64}"/>
              </a:ext>
            </a:extLst>
          </p:cNvPr>
          <p:cNvSpPr txBox="1">
            <a:spLocks noChangeArrowheads="1"/>
          </p:cNvSpPr>
          <p:nvPr/>
        </p:nvSpPr>
        <p:spPr bwMode="auto">
          <a:xfrm>
            <a:off x="983432" y="1285252"/>
            <a:ext cx="8208912" cy="3305520"/>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双曲型方程的一般性质：</a:t>
            </a:r>
          </a:p>
          <a:p>
            <a:pPr eaLnBrk="1" hangingPunct="1">
              <a:spcBef>
                <a:spcPct val="50000"/>
              </a:spcBef>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偏微分方程的部分信息在相应的特征线上传播，信息传播的速度就是相应的特征值；</a:t>
            </a:r>
          </a:p>
          <a:p>
            <a:pPr eaLnBrk="1" hangingPunct="1">
              <a:spcBef>
                <a:spcPct val="50000"/>
              </a:spcBef>
            </a:pPr>
            <a:r>
              <a:rPr lang="en-US" altLang="zh-CN" sz="2400" dirty="0">
                <a:latin typeface="黑体" panose="02010609060101010101" pitchFamily="49" charset="-122"/>
                <a:ea typeface="黑体" panose="02010609060101010101" pitchFamily="49" charset="-122"/>
              </a:rPr>
              <a:t>2. </a:t>
            </a:r>
            <a:r>
              <a:rPr lang="zh-CN" altLang="en-US" sz="2400" dirty="0">
                <a:latin typeface="黑体" panose="02010609060101010101" pitchFamily="49" charset="-122"/>
                <a:ea typeface="黑体" panose="02010609060101010101" pitchFamily="49" charset="-122"/>
              </a:rPr>
              <a:t>将所有特征线上与之相容的特征关系综合起来，与原偏微分方程是等价的。可以利用特征线法求解双曲型方程；</a:t>
            </a:r>
          </a:p>
          <a:p>
            <a:pPr eaLnBrk="1" hangingPunct="1">
              <a:spcBef>
                <a:spcPct val="50000"/>
              </a:spcBef>
            </a:pPr>
            <a:r>
              <a:rPr lang="en-US" altLang="zh-CN" sz="2400" dirty="0">
                <a:latin typeface="黑体" panose="02010609060101010101" pitchFamily="49" charset="-122"/>
                <a:ea typeface="黑体" panose="02010609060101010101" pitchFamily="49" charset="-122"/>
              </a:rPr>
              <a:t>3. </a:t>
            </a:r>
            <a:r>
              <a:rPr lang="zh-CN" altLang="en-US" sz="2400" dirty="0">
                <a:latin typeface="黑体" panose="02010609060101010101" pitchFamily="49" charset="-122"/>
                <a:ea typeface="黑体" panose="02010609060101010101" pitchFamily="49" charset="-122"/>
              </a:rPr>
              <a:t>时间变量（或类时间变量）具有单向性。因此，双曲型方程是发展型方程，可以沿时间方向推进求解。</a:t>
            </a:r>
          </a:p>
        </p:txBody>
      </p:sp>
    </p:spTree>
    <p:extLst>
      <p:ext uri="{BB962C8B-B14F-4D97-AF65-F5344CB8AC3E}">
        <p14:creationId xmlns:p14="http://schemas.microsoft.com/office/powerpoint/2010/main" val="2159439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CC869DD9-0450-4113-AC48-C3CE7214E268}" type="slidenum">
              <a:rPr lang="en-US" altLang="zh-CN" b="0">
                <a:solidFill>
                  <a:schemeClr val="bg1"/>
                </a:solidFill>
                <a:latin typeface="Arial Black" panose="020B0A04020102020204" pitchFamily="34" charset="0"/>
              </a:rPr>
              <a:pPr/>
              <a:t>65</a:t>
            </a:fld>
            <a:endParaRPr lang="en-US" altLang="zh-CN" b="0">
              <a:solidFill>
                <a:schemeClr val="bg1"/>
              </a:solidFill>
              <a:latin typeface="Arial Black" panose="020B0A04020102020204" pitchFamily="34" charset="0"/>
            </a:endParaRPr>
          </a:p>
        </p:txBody>
      </p:sp>
      <p:sp>
        <p:nvSpPr>
          <p:cNvPr id="31747" name="Text Box 2"/>
          <p:cNvSpPr txBox="1">
            <a:spLocks noChangeArrowheads="1"/>
          </p:cNvSpPr>
          <p:nvPr/>
        </p:nvSpPr>
        <p:spPr bwMode="auto">
          <a:xfrm>
            <a:off x="941488" y="188640"/>
            <a:ext cx="2244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抛</a:t>
            </a:r>
            <a:r>
              <a:rPr lang="zh-CN" altLang="en-US" dirty="0"/>
              <a:t>物型方程</a:t>
            </a:r>
          </a:p>
        </p:txBody>
      </p:sp>
      <p:sp>
        <p:nvSpPr>
          <p:cNvPr id="31748" name="Text Box 3"/>
          <p:cNvSpPr txBox="1">
            <a:spLocks noChangeArrowheads="1"/>
          </p:cNvSpPr>
          <p:nvPr/>
        </p:nvSpPr>
        <p:spPr bwMode="auto">
          <a:xfrm>
            <a:off x="1314451" y="1340768"/>
            <a:ext cx="360045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nchor="ctr">
            <a:spAutoFit/>
          </a:bodyPr>
          <a:lstStyle>
            <a:defPPr>
              <a:defRPr lang="en-US"/>
            </a:defPPr>
            <a:lvl1pPr marL="285750" indent="-285750" algn="just" eaLnBrk="1" hangingPunct="1">
              <a:buFont typeface="Wingdings" panose="05000000000000000000" pitchFamily="2" charset="2"/>
              <a:buChar char="n"/>
              <a:defRPr b="0">
                <a:solidFill>
                  <a:srgbClr val="0070C0"/>
                </a:solidFill>
                <a:latin typeface="黑体" panose="02010609060101010101" pitchFamily="49" charset="-122"/>
                <a:ea typeface="黑体" panose="02010609060101010101" pitchFamily="49" charset="-122"/>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只有</a:t>
            </a:r>
            <a:r>
              <a:rPr lang="zh-CN" altLang="en-US" dirty="0"/>
              <a:t>一个特征值</a:t>
            </a:r>
          </a:p>
          <a:p>
            <a:r>
              <a:rPr lang="en-US" altLang="zh-CN" dirty="0" smtClean="0"/>
              <a:t>P</a:t>
            </a:r>
            <a:r>
              <a:rPr lang="zh-CN" altLang="en-US" dirty="0"/>
              <a:t>点的参数对其下游整个区域都有影响；</a:t>
            </a:r>
          </a:p>
          <a:p>
            <a:r>
              <a:rPr lang="en-US" altLang="zh-CN" dirty="0" smtClean="0"/>
              <a:t>P</a:t>
            </a:r>
            <a:r>
              <a:rPr lang="zh-CN" altLang="en-US" dirty="0"/>
              <a:t>点同样受其上游整个区域内任意位置的参数影响；</a:t>
            </a:r>
          </a:p>
          <a:p>
            <a:r>
              <a:rPr lang="zh-CN" altLang="en-US" dirty="0" smtClean="0"/>
              <a:t>同样</a:t>
            </a:r>
            <a:r>
              <a:rPr lang="zh-CN" altLang="en-US" dirty="0"/>
              <a:t>适合以“推进”方法求解</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896" y="1196752"/>
            <a:ext cx="5760640" cy="495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8036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2F1F858C-4348-41B4-BEF8-611C4C22EBDE}" type="slidenum">
              <a:rPr lang="en-US" altLang="zh-CN" b="0">
                <a:solidFill>
                  <a:schemeClr val="bg1"/>
                </a:solidFill>
                <a:latin typeface="Arial Black" panose="020B0A04020102020204" pitchFamily="34" charset="0"/>
              </a:rPr>
              <a:pPr/>
              <a:t>66</a:t>
            </a:fld>
            <a:endParaRPr lang="en-US" altLang="zh-CN" b="0">
              <a:solidFill>
                <a:schemeClr val="bg1"/>
              </a:solidFill>
              <a:latin typeface="Arial Black" panose="020B0A04020102020204" pitchFamily="34" charset="0"/>
            </a:endParaRPr>
          </a:p>
        </p:txBody>
      </p:sp>
      <p:sp>
        <p:nvSpPr>
          <p:cNvPr id="32771" name="Text Box 2"/>
          <p:cNvSpPr txBox="1">
            <a:spLocks noChangeArrowheads="1"/>
          </p:cNvSpPr>
          <p:nvPr/>
        </p:nvSpPr>
        <p:spPr bwMode="auto">
          <a:xfrm>
            <a:off x="1199456" y="126310"/>
            <a:ext cx="2863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a:t>抛物型方程</a:t>
            </a:r>
            <a:r>
              <a:rPr lang="en-US" altLang="zh-CN" dirty="0"/>
              <a:t>-</a:t>
            </a:r>
            <a:r>
              <a:rPr lang="zh-CN" altLang="en-US" dirty="0"/>
              <a:t>例</a:t>
            </a:r>
          </a:p>
        </p:txBody>
      </p:sp>
      <p:sp>
        <p:nvSpPr>
          <p:cNvPr id="32772" name="Text Box 3"/>
          <p:cNvSpPr txBox="1">
            <a:spLocks noChangeArrowheads="1"/>
          </p:cNvSpPr>
          <p:nvPr/>
        </p:nvSpPr>
        <p:spPr bwMode="auto">
          <a:xfrm>
            <a:off x="1774825" y="1339335"/>
            <a:ext cx="403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0">
                <a:solidFill>
                  <a:srgbClr val="FF3300"/>
                </a:solidFill>
                <a:latin typeface="Times New Roman" panose="02020603050405020304" pitchFamily="18" charset="0"/>
                <a:ea typeface="楷体_GB2312" charset="-122"/>
              </a:rPr>
              <a:t>1. </a:t>
            </a:r>
            <a:r>
              <a:rPr lang="zh-CN" altLang="en-US" sz="2400" b="0">
                <a:solidFill>
                  <a:srgbClr val="FF3300"/>
                </a:solidFill>
                <a:latin typeface="Times New Roman" panose="02020603050405020304" pitchFamily="18" charset="0"/>
                <a:ea typeface="楷体_GB2312" charset="-122"/>
              </a:rPr>
              <a:t>定常边界层流动</a:t>
            </a:r>
            <a:endParaRPr lang="zh-CN" altLang="en-US" sz="2000" b="0">
              <a:latin typeface="Times New Roman" panose="02020603050405020304" pitchFamily="18" charset="0"/>
              <a:ea typeface="楷体_GB2312" charset="-122"/>
            </a:endParaRPr>
          </a:p>
        </p:txBody>
      </p:sp>
      <p:pic>
        <p:nvPicPr>
          <p:cNvPr id="3277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283369"/>
            <a:ext cx="4678362" cy="388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4902200"/>
            <a:ext cx="4176713"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 Box 10"/>
          <p:cNvSpPr txBox="1">
            <a:spLocks noChangeArrowheads="1"/>
          </p:cNvSpPr>
          <p:nvPr/>
        </p:nvSpPr>
        <p:spPr bwMode="auto">
          <a:xfrm>
            <a:off x="1631950" y="3858697"/>
            <a:ext cx="403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0">
                <a:solidFill>
                  <a:srgbClr val="FF3300"/>
                </a:solidFill>
                <a:latin typeface="Times New Roman" panose="02020603050405020304" pitchFamily="18" charset="0"/>
                <a:ea typeface="楷体_GB2312" charset="-122"/>
              </a:rPr>
              <a:t>2. “</a:t>
            </a:r>
            <a:r>
              <a:rPr lang="zh-CN" altLang="en-US" sz="2400" b="0">
                <a:solidFill>
                  <a:srgbClr val="FF3300"/>
                </a:solidFill>
                <a:latin typeface="Times New Roman" panose="02020603050405020304" pitchFamily="18" charset="0"/>
                <a:ea typeface="楷体_GB2312" charset="-122"/>
              </a:rPr>
              <a:t>抛物化”粘性流动</a:t>
            </a:r>
            <a:endParaRPr lang="zh-CN" altLang="en-US" sz="2000" b="0">
              <a:latin typeface="Times New Roman" panose="02020603050405020304" pitchFamily="18" charset="0"/>
              <a:ea typeface="楷体_GB2312" charset="-122"/>
            </a:endParaRPr>
          </a:p>
        </p:txBody>
      </p:sp>
      <p:pic>
        <p:nvPicPr>
          <p:cNvPr id="3277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1" y="4797425"/>
            <a:ext cx="57435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12"/>
          <p:cNvSpPr txBox="1">
            <a:spLocks noChangeArrowheads="1"/>
          </p:cNvSpPr>
          <p:nvPr/>
        </p:nvSpPr>
        <p:spPr bwMode="auto">
          <a:xfrm>
            <a:off x="1774825" y="4365626"/>
            <a:ext cx="857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a:latin typeface="Times New Roman" panose="02020603050405020304" pitchFamily="18" charset="0"/>
                <a:ea typeface="楷体_GB2312" charset="-122"/>
              </a:rPr>
              <a:t>N-S</a:t>
            </a:r>
            <a:r>
              <a:rPr lang="zh-CN" altLang="en-US" b="0">
                <a:latin typeface="Times New Roman" panose="02020603050405020304" pitchFamily="18" charset="0"/>
                <a:ea typeface="楷体_GB2312" charset="-122"/>
              </a:rPr>
              <a:t>方程中流向导数（如下式所列）很小，可忽略，则简化为</a:t>
            </a:r>
            <a:r>
              <a:rPr lang="en-US" altLang="zh-CN" b="0">
                <a:latin typeface="Times New Roman" panose="02020603050405020304" pitchFamily="18" charset="0"/>
                <a:ea typeface="楷体_GB2312" charset="-122"/>
              </a:rPr>
              <a:t>PNS</a:t>
            </a:r>
            <a:r>
              <a:rPr lang="zh-CN" altLang="en-US" b="0">
                <a:latin typeface="Times New Roman" panose="02020603050405020304" pitchFamily="18" charset="0"/>
                <a:ea typeface="楷体_GB2312" charset="-122"/>
              </a:rPr>
              <a:t>（抛物型</a:t>
            </a:r>
            <a:r>
              <a:rPr lang="en-US" altLang="zh-CN" b="0">
                <a:latin typeface="Times New Roman" panose="02020603050405020304" pitchFamily="18" charset="0"/>
                <a:ea typeface="楷体_GB2312" charset="-122"/>
              </a:rPr>
              <a:t>NS</a:t>
            </a:r>
            <a:r>
              <a:rPr lang="zh-CN" altLang="en-US" b="0">
                <a:latin typeface="Times New Roman" panose="02020603050405020304" pitchFamily="18" charset="0"/>
                <a:ea typeface="楷体_GB2312" charset="-122"/>
              </a:rPr>
              <a:t>方程）</a:t>
            </a:r>
          </a:p>
        </p:txBody>
      </p:sp>
      <p:sp>
        <p:nvSpPr>
          <p:cNvPr id="32778" name="文本框 1"/>
          <p:cNvSpPr txBox="1">
            <a:spLocks noChangeArrowheads="1"/>
          </p:cNvSpPr>
          <p:nvPr/>
        </p:nvSpPr>
        <p:spPr bwMode="auto">
          <a:xfrm>
            <a:off x="1787525" y="6342063"/>
            <a:ext cx="7056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t>不适合存在分离的粘性流动，因流向导数的粘性项被忽略了</a:t>
            </a:r>
          </a:p>
        </p:txBody>
      </p:sp>
    </p:spTree>
    <p:extLst>
      <p:ext uri="{BB962C8B-B14F-4D97-AF65-F5344CB8AC3E}">
        <p14:creationId xmlns:p14="http://schemas.microsoft.com/office/powerpoint/2010/main" val="41350218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A8F99A01-1D50-41E7-8E33-AB2C6B648DD6}" type="slidenum">
              <a:rPr lang="en-US" altLang="zh-CN" b="0">
                <a:solidFill>
                  <a:schemeClr val="bg1"/>
                </a:solidFill>
                <a:latin typeface="Arial Black" panose="020B0A04020102020204" pitchFamily="34" charset="0"/>
              </a:rPr>
              <a:pPr/>
              <a:t>67</a:t>
            </a:fld>
            <a:endParaRPr lang="en-US" altLang="zh-CN" b="0">
              <a:solidFill>
                <a:schemeClr val="bg1"/>
              </a:solidFill>
              <a:latin typeface="Arial Black" panose="020B0A04020102020204" pitchFamily="34" charset="0"/>
            </a:endParaRPr>
          </a:p>
        </p:txBody>
      </p:sp>
      <p:sp>
        <p:nvSpPr>
          <p:cNvPr id="33795" name="Text Box 2"/>
          <p:cNvSpPr txBox="1">
            <a:spLocks noChangeArrowheads="1"/>
          </p:cNvSpPr>
          <p:nvPr/>
        </p:nvSpPr>
        <p:spPr bwMode="auto">
          <a:xfrm>
            <a:off x="1180080" y="165609"/>
            <a:ext cx="2863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抛</a:t>
            </a:r>
            <a:r>
              <a:rPr lang="zh-CN" altLang="en-US" dirty="0"/>
              <a:t>物型方程</a:t>
            </a:r>
            <a:r>
              <a:rPr lang="en-US" altLang="zh-CN" dirty="0"/>
              <a:t>-</a:t>
            </a:r>
            <a:r>
              <a:rPr lang="zh-CN" altLang="en-US" dirty="0"/>
              <a:t>例</a:t>
            </a:r>
          </a:p>
        </p:txBody>
      </p:sp>
      <p:sp>
        <p:nvSpPr>
          <p:cNvPr id="33796" name="Text Box 3"/>
          <p:cNvSpPr txBox="1">
            <a:spLocks noChangeArrowheads="1"/>
          </p:cNvSpPr>
          <p:nvPr/>
        </p:nvSpPr>
        <p:spPr bwMode="auto">
          <a:xfrm>
            <a:off x="1774826" y="1000780"/>
            <a:ext cx="453707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0">
                <a:solidFill>
                  <a:srgbClr val="FF3300"/>
                </a:solidFill>
                <a:latin typeface="Times New Roman" panose="02020603050405020304" pitchFamily="18" charset="0"/>
                <a:ea typeface="楷体_GB2312" charset="-122"/>
              </a:rPr>
              <a:t>3. </a:t>
            </a:r>
            <a:r>
              <a:rPr lang="zh-CN" altLang="en-US" sz="2400" b="0">
                <a:solidFill>
                  <a:srgbClr val="FF3300"/>
                </a:solidFill>
                <a:latin typeface="Times New Roman" panose="02020603050405020304" pitchFamily="18" charset="0"/>
                <a:ea typeface="楷体_GB2312" charset="-122"/>
              </a:rPr>
              <a:t>非定常热传导</a:t>
            </a:r>
          </a:p>
          <a:p>
            <a:pPr algn="just" eaLnBrk="1" hangingPunct="1"/>
            <a:r>
              <a:rPr lang="zh-CN" altLang="en-US" sz="2400" b="0">
                <a:solidFill>
                  <a:srgbClr val="FF3300"/>
                </a:solidFill>
                <a:latin typeface="Times New Roman" panose="02020603050405020304" pitchFamily="18" charset="0"/>
                <a:ea typeface="楷体_GB2312" charset="-122"/>
              </a:rPr>
              <a:t>    </a:t>
            </a:r>
            <a:r>
              <a:rPr lang="zh-CN" altLang="en-US" sz="2000" b="0">
                <a:latin typeface="Times New Roman" panose="02020603050405020304" pitchFamily="18" charset="0"/>
                <a:ea typeface="楷体_GB2312" charset="-122"/>
              </a:rPr>
              <a:t>假设流体的温度梯度是速度的函数、无附加的体积热，且内能</a:t>
            </a:r>
            <a:r>
              <a:rPr lang="en-US" altLang="zh-CN" sz="2000" b="0">
                <a:latin typeface="Times New Roman" panose="02020603050405020304" pitchFamily="18" charset="0"/>
                <a:ea typeface="楷体_GB2312" charset="-122"/>
              </a:rPr>
              <a:t>e=</a:t>
            </a:r>
            <a:r>
              <a:rPr lang="en-US" altLang="zh-CN" sz="2000" b="0" i="1">
                <a:latin typeface="Times New Roman" panose="02020603050405020304" pitchFamily="18" charset="0"/>
                <a:ea typeface="楷体_GB2312" charset="-122"/>
              </a:rPr>
              <a:t>c</a:t>
            </a:r>
            <a:r>
              <a:rPr lang="en-US" altLang="zh-CN" sz="2000" b="0" baseline="-25000">
                <a:latin typeface="Times New Roman" panose="02020603050405020304" pitchFamily="18" charset="0"/>
                <a:ea typeface="楷体_GB2312" charset="-122"/>
              </a:rPr>
              <a:t>v</a:t>
            </a:r>
            <a:r>
              <a:rPr lang="en-US" altLang="zh-CN" sz="2000" b="0" i="1">
                <a:latin typeface="Times New Roman" panose="02020603050405020304" pitchFamily="18" charset="0"/>
                <a:ea typeface="楷体_GB2312" charset="-122"/>
              </a:rPr>
              <a:t>T</a:t>
            </a:r>
            <a:r>
              <a:rPr lang="en-US" altLang="zh-CN" sz="2000" b="0">
                <a:latin typeface="Times New Roman" panose="02020603050405020304" pitchFamily="18" charset="0"/>
                <a:ea typeface="楷体_GB2312" charset="-122"/>
              </a:rPr>
              <a:t>:</a:t>
            </a:r>
            <a:endParaRPr lang="en-US" altLang="zh-CN" b="0">
              <a:latin typeface="Times New Roman" panose="02020603050405020304" pitchFamily="18" charset="0"/>
              <a:ea typeface="楷体_GB2312" charset="-122"/>
            </a:endParaRPr>
          </a:p>
        </p:txBody>
      </p:sp>
      <p:pic>
        <p:nvPicPr>
          <p:cNvPr id="3379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6" y="620713"/>
            <a:ext cx="3311525"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1" y="3789363"/>
            <a:ext cx="352742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1" y="2205039"/>
            <a:ext cx="4410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75" y="3213100"/>
            <a:ext cx="1200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801" name="AutoShape 13"/>
          <p:cNvCxnSpPr>
            <a:cxnSpLocks noChangeShapeType="1"/>
          </p:cNvCxnSpPr>
          <p:nvPr/>
        </p:nvCxnSpPr>
        <p:spPr bwMode="auto">
          <a:xfrm rot="10800000" flipH="1" flipV="1">
            <a:off x="2063751" y="2524126"/>
            <a:ext cx="2016125" cy="936625"/>
          </a:xfrm>
          <a:prstGeom prst="bentConnector3">
            <a:avLst>
              <a:gd name="adj1" fmla="val -11338"/>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cxnSp>
      <p:sp>
        <p:nvSpPr>
          <p:cNvPr id="33802" name="Text Box 14"/>
          <p:cNvSpPr txBox="1">
            <a:spLocks noChangeArrowheads="1"/>
          </p:cNvSpPr>
          <p:nvPr/>
        </p:nvSpPr>
        <p:spPr bwMode="auto">
          <a:xfrm>
            <a:off x="2619375" y="3090863"/>
            <a:ext cx="973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b="0" i="1">
                <a:latin typeface="Times New Roman" panose="02020603050405020304" pitchFamily="18" charset="0"/>
              </a:rPr>
              <a:t>K=const</a:t>
            </a:r>
          </a:p>
        </p:txBody>
      </p:sp>
      <p:pic>
        <p:nvPicPr>
          <p:cNvPr id="3380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5051" y="4437063"/>
            <a:ext cx="10953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 Box 16"/>
          <p:cNvSpPr txBox="1">
            <a:spLocks noChangeArrowheads="1"/>
          </p:cNvSpPr>
          <p:nvPr/>
        </p:nvSpPr>
        <p:spPr bwMode="auto">
          <a:xfrm>
            <a:off x="2422525" y="4492626"/>
            <a:ext cx="1335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ea typeface="楷体_GB2312" charset="-122"/>
              </a:rPr>
              <a:t>一维情况：</a:t>
            </a:r>
          </a:p>
        </p:txBody>
      </p:sp>
      <p:sp>
        <p:nvSpPr>
          <p:cNvPr id="33805" name="文本框 1"/>
          <p:cNvSpPr txBox="1">
            <a:spLocks noChangeArrowheads="1"/>
          </p:cNvSpPr>
          <p:nvPr/>
        </p:nvSpPr>
        <p:spPr bwMode="auto">
          <a:xfrm>
            <a:off x="4268788" y="3924300"/>
            <a:ext cx="1223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a:t>热扩散率</a:t>
            </a:r>
          </a:p>
        </p:txBody>
      </p:sp>
      <p:cxnSp>
        <p:nvCxnSpPr>
          <p:cNvPr id="4" name="直接箭头连接符 3"/>
          <p:cNvCxnSpPr/>
          <p:nvPr/>
        </p:nvCxnSpPr>
        <p:spPr>
          <a:xfrm>
            <a:off x="4727575" y="3573464"/>
            <a:ext cx="0" cy="39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2849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p:cNvSpPr txBox="1">
            <a:spLocks noChangeArrowheads="1"/>
          </p:cNvSpPr>
          <p:nvPr/>
        </p:nvSpPr>
        <p:spPr bwMode="auto">
          <a:xfrm>
            <a:off x="769432" y="1027727"/>
            <a:ext cx="2232248" cy="476669"/>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ea typeface="宋体" panose="02010600030101010101" pitchFamily="2"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a:t>
            </a:r>
          </a:p>
        </p:txBody>
      </p:sp>
      <p:sp>
        <p:nvSpPr>
          <p:cNvPr id="62467" name="Text Box 5"/>
          <p:cNvSpPr txBox="1">
            <a:spLocks noChangeArrowheads="1"/>
          </p:cNvSpPr>
          <p:nvPr/>
        </p:nvSpPr>
        <p:spPr bwMode="auto">
          <a:xfrm>
            <a:off x="985456" y="1665545"/>
            <a:ext cx="27363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考虑热传导方程：</a:t>
            </a:r>
          </a:p>
        </p:txBody>
      </p:sp>
      <p:graphicFrame>
        <p:nvGraphicFramePr>
          <p:cNvPr id="62468" name="Object 6"/>
          <p:cNvGraphicFramePr>
            <a:graphicFrameLocks noChangeAspect="1"/>
          </p:cNvGraphicFramePr>
          <p:nvPr>
            <p:extLst/>
          </p:nvPr>
        </p:nvGraphicFramePr>
        <p:xfrm>
          <a:off x="3570997" y="1988840"/>
          <a:ext cx="2389188" cy="838200"/>
        </p:xfrm>
        <a:graphic>
          <a:graphicData uri="http://schemas.openxmlformats.org/presentationml/2006/ole">
            <mc:AlternateContent xmlns:mc="http://schemas.openxmlformats.org/markup-compatibility/2006">
              <mc:Choice xmlns:v="urn:schemas-microsoft-com:vml" Requires="v">
                <p:oleObj spid="_x0000_s46090" name="公式" r:id="rId3" imgW="1181021" imgH="409590" progId="Equation.3">
                  <p:embed/>
                </p:oleObj>
              </mc:Choice>
              <mc:Fallback>
                <p:oleObj name="公式" r:id="rId3" imgW="1181021" imgH="409590" progId="Equation.3">
                  <p:embed/>
                  <p:pic>
                    <p:nvPicPr>
                      <p:cNvPr id="624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997" y="1988840"/>
                        <a:ext cx="23891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9" name="Text Box 7"/>
          <p:cNvSpPr txBox="1">
            <a:spLocks noChangeArrowheads="1"/>
          </p:cNvSpPr>
          <p:nvPr/>
        </p:nvSpPr>
        <p:spPr bwMode="auto">
          <a:xfrm>
            <a:off x="958820" y="2968237"/>
            <a:ext cx="7299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引入        ，则热传导方程改写一阶拟线性形式：</a:t>
            </a:r>
          </a:p>
        </p:txBody>
      </p:sp>
      <p:graphicFrame>
        <p:nvGraphicFramePr>
          <p:cNvPr id="62470" name="Object 8"/>
          <p:cNvGraphicFramePr>
            <a:graphicFrameLocks noChangeAspect="1"/>
          </p:cNvGraphicFramePr>
          <p:nvPr>
            <p:extLst/>
          </p:nvPr>
        </p:nvGraphicFramePr>
        <p:xfrm>
          <a:off x="1849354" y="2777200"/>
          <a:ext cx="942975" cy="788988"/>
        </p:xfrm>
        <a:graphic>
          <a:graphicData uri="http://schemas.openxmlformats.org/presentationml/2006/ole">
            <mc:AlternateContent xmlns:mc="http://schemas.openxmlformats.org/markup-compatibility/2006">
              <mc:Choice xmlns:v="urn:schemas-microsoft-com:vml" Requires="v">
                <p:oleObj spid="_x0000_s46091" name="公式" r:id="rId5" imgW="457335" imgH="380970" progId="Equation.3">
                  <p:embed/>
                </p:oleObj>
              </mc:Choice>
              <mc:Fallback>
                <p:oleObj name="公式" r:id="rId5" imgW="457335" imgH="380970" progId="Equation.3">
                  <p:embed/>
                  <p:pic>
                    <p:nvPicPr>
                      <p:cNvPr id="6247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354" y="2777200"/>
                        <a:ext cx="94297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1" name="Object 9"/>
          <p:cNvGraphicFramePr>
            <a:graphicFrameLocks noChangeAspect="1"/>
          </p:cNvGraphicFramePr>
          <p:nvPr>
            <p:extLst/>
          </p:nvPr>
        </p:nvGraphicFramePr>
        <p:xfrm>
          <a:off x="2666003" y="3707384"/>
          <a:ext cx="4175125" cy="1068388"/>
        </p:xfrm>
        <a:graphic>
          <a:graphicData uri="http://schemas.openxmlformats.org/presentationml/2006/ole">
            <mc:AlternateContent xmlns:mc="http://schemas.openxmlformats.org/markup-compatibility/2006">
              <mc:Choice xmlns:v="urn:schemas-microsoft-com:vml" Requires="v">
                <p:oleObj spid="_x0000_s46092" name="公式" r:id="rId7" imgW="2076512" imgH="523800" progId="Equation.3">
                  <p:embed/>
                </p:oleObj>
              </mc:Choice>
              <mc:Fallback>
                <p:oleObj name="公式" r:id="rId7" imgW="2076512" imgH="523800" progId="Equation.3">
                  <p:embed/>
                  <p:pic>
                    <p:nvPicPr>
                      <p:cNvPr id="6247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6003" y="3707384"/>
                        <a:ext cx="417512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a:extLst>
              <a:ext uri="{FF2B5EF4-FFF2-40B4-BE49-F238E27FC236}">
                <a16:creationId xmlns:a16="http://schemas.microsoft.com/office/drawing/2014/main" id="{776941A3-212A-49F2-9896-617016C0F12D}"/>
              </a:ext>
            </a:extLst>
          </p:cNvPr>
          <p:cNvGraphicFramePr>
            <a:graphicFrameLocks noChangeAspect="1"/>
          </p:cNvGraphicFramePr>
          <p:nvPr>
            <p:extLst/>
          </p:nvPr>
        </p:nvGraphicFramePr>
        <p:xfrm>
          <a:off x="3399463" y="4831592"/>
          <a:ext cx="3451225" cy="1065213"/>
        </p:xfrm>
        <a:graphic>
          <a:graphicData uri="http://schemas.openxmlformats.org/presentationml/2006/ole">
            <mc:AlternateContent xmlns:mc="http://schemas.openxmlformats.org/markup-compatibility/2006">
              <mc:Choice xmlns:v="urn:schemas-microsoft-com:vml" Requires="v">
                <p:oleObj spid="_x0000_s46093" name="公式" r:id="rId9" imgW="1714534" imgH="523800" progId="Equation.3">
                  <p:embed/>
                </p:oleObj>
              </mc:Choice>
              <mc:Fallback>
                <p:oleObj name="公式" r:id="rId9" imgW="1714534" imgH="523800" progId="Equation.3">
                  <p:embed/>
                  <p:pic>
                    <p:nvPicPr>
                      <p:cNvPr id="10" name="Object 2">
                        <a:extLst>
                          <a:ext uri="{FF2B5EF4-FFF2-40B4-BE49-F238E27FC236}">
                            <a16:creationId xmlns:a16="http://schemas.microsoft.com/office/drawing/2014/main" id="{776941A3-212A-49F2-9896-617016C0F1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9463" y="4831592"/>
                        <a:ext cx="3451225"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3">
            <a:extLst>
              <a:ext uri="{FF2B5EF4-FFF2-40B4-BE49-F238E27FC236}">
                <a16:creationId xmlns:a16="http://schemas.microsoft.com/office/drawing/2014/main" id="{5AB38BAE-83FB-499B-A14B-0854188F9DB9}"/>
              </a:ext>
            </a:extLst>
          </p:cNvPr>
          <p:cNvSpPr txBox="1">
            <a:spLocks noChangeArrowheads="1"/>
          </p:cNvSpPr>
          <p:nvPr/>
        </p:nvSpPr>
        <p:spPr bwMode="auto">
          <a:xfrm>
            <a:off x="1021476" y="5053255"/>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2482931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ext Box 4"/>
          <p:cNvSpPr txBox="1">
            <a:spLocks noChangeArrowheads="1"/>
          </p:cNvSpPr>
          <p:nvPr/>
        </p:nvSpPr>
        <p:spPr bwMode="auto">
          <a:xfrm>
            <a:off x="902545" y="1130191"/>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求得两重实根：</a:t>
            </a:r>
          </a:p>
        </p:txBody>
      </p:sp>
      <p:graphicFrame>
        <p:nvGraphicFramePr>
          <p:cNvPr id="63493" name="Object 5"/>
          <p:cNvGraphicFramePr>
            <a:graphicFrameLocks noChangeAspect="1"/>
          </p:cNvGraphicFramePr>
          <p:nvPr>
            <p:extLst/>
          </p:nvPr>
        </p:nvGraphicFramePr>
        <p:xfrm>
          <a:off x="3360070" y="1157179"/>
          <a:ext cx="1395413" cy="430213"/>
        </p:xfrm>
        <a:graphic>
          <a:graphicData uri="http://schemas.openxmlformats.org/presentationml/2006/ole">
            <mc:AlternateContent xmlns:mc="http://schemas.openxmlformats.org/markup-compatibility/2006">
              <mc:Choice xmlns:v="urn:schemas-microsoft-com:vml" Requires="v">
                <p:oleObj spid="_x0000_s47112" name="公式" r:id="rId3" imgW="685868" imgH="209520" progId="Equation.3">
                  <p:embed/>
                </p:oleObj>
              </mc:Choice>
              <mc:Fallback>
                <p:oleObj name="公式" r:id="rId3" imgW="685868" imgH="209520" progId="Equation.3">
                  <p:embed/>
                  <p:pic>
                    <p:nvPicPr>
                      <p:cNvPr id="634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070" y="1157179"/>
                        <a:ext cx="13954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Text Box 6"/>
          <p:cNvSpPr txBox="1">
            <a:spLocks noChangeArrowheads="1"/>
          </p:cNvSpPr>
          <p:nvPr/>
        </p:nvSpPr>
        <p:spPr bwMode="auto">
          <a:xfrm>
            <a:off x="902545" y="1614378"/>
            <a:ext cx="4104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400" dirty="0">
                <a:latin typeface="黑体" panose="02010609060101010101" pitchFamily="49" charset="-122"/>
                <a:ea typeface="黑体" panose="02010609060101010101" pitchFamily="49" charset="-122"/>
              </a:rPr>
              <a:t>判定热传导方程是抛物型的。</a:t>
            </a:r>
          </a:p>
        </p:txBody>
      </p:sp>
      <p:sp>
        <p:nvSpPr>
          <p:cNvPr id="6" name="矩形: 圆角 5">
            <a:extLst>
              <a:ext uri="{FF2B5EF4-FFF2-40B4-BE49-F238E27FC236}">
                <a16:creationId xmlns:a16="http://schemas.microsoft.com/office/drawing/2014/main" id="{A415B863-F4F7-4993-A618-93681B96BEB2}"/>
              </a:ext>
            </a:extLst>
          </p:cNvPr>
          <p:cNvSpPr/>
          <p:nvPr/>
        </p:nvSpPr>
        <p:spPr bwMode="auto">
          <a:xfrm>
            <a:off x="1506830" y="5219294"/>
            <a:ext cx="8230119"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7" name="矩形: 圆角 6">
            <a:extLst>
              <a:ext uri="{FF2B5EF4-FFF2-40B4-BE49-F238E27FC236}">
                <a16:creationId xmlns:a16="http://schemas.microsoft.com/office/drawing/2014/main" id="{0E1C2AD2-270A-4143-B70E-5CF9E411E5EB}"/>
              </a:ext>
            </a:extLst>
          </p:cNvPr>
          <p:cNvSpPr/>
          <p:nvPr/>
        </p:nvSpPr>
        <p:spPr bwMode="auto">
          <a:xfrm>
            <a:off x="1536756" y="3433177"/>
            <a:ext cx="7705352" cy="129698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8" name="Text Box 2">
            <a:extLst>
              <a:ext uri="{FF2B5EF4-FFF2-40B4-BE49-F238E27FC236}">
                <a16:creationId xmlns:a16="http://schemas.microsoft.com/office/drawing/2014/main" id="{3CFFC6A9-E8BE-49EE-8A71-E8372A2CA607}"/>
              </a:ext>
            </a:extLst>
          </p:cNvPr>
          <p:cNvSpPr txBox="1">
            <a:spLocks noChangeArrowheads="1"/>
          </p:cNvSpPr>
          <p:nvPr/>
        </p:nvSpPr>
        <p:spPr bwMode="auto">
          <a:xfrm>
            <a:off x="783784" y="2442252"/>
            <a:ext cx="5312216" cy="476669"/>
          </a:xfrm>
          <a:prstGeom prst="rect">
            <a:avLst/>
          </a:prstGeom>
          <a:solidFill>
            <a:schemeClr val="tx2">
              <a:lumMod val="20000"/>
              <a:lumOff val="80000"/>
              <a:alpha val="20000"/>
            </a:schemeClr>
          </a:solidFill>
          <a:ln>
            <a:noFill/>
          </a:ln>
          <a:effectLst/>
        </p:spPr>
        <p:txBody>
          <a:bodyPr wrap="square">
            <a:spAutoFit/>
          </a:bodyPr>
          <a:lstStyle>
            <a:defPPr>
              <a:defRPr lang="en-US"/>
            </a:defPPr>
            <a:lvl2pPr marL="0" lvl="1" algn="just">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dirty="0"/>
              <a:t>热传导方程的解析解（柯西问题）</a:t>
            </a:r>
          </a:p>
        </p:txBody>
      </p:sp>
      <p:sp>
        <p:nvSpPr>
          <p:cNvPr id="9" name="Text Box 3">
            <a:extLst>
              <a:ext uri="{FF2B5EF4-FFF2-40B4-BE49-F238E27FC236}">
                <a16:creationId xmlns:a16="http://schemas.microsoft.com/office/drawing/2014/main" id="{87A58598-7CD9-4CD0-8817-B078A3737AC0}"/>
              </a:ext>
            </a:extLst>
          </p:cNvPr>
          <p:cNvSpPr txBox="1">
            <a:spLocks noChangeArrowheads="1"/>
          </p:cNvSpPr>
          <p:nvPr/>
        </p:nvSpPr>
        <p:spPr bwMode="auto">
          <a:xfrm>
            <a:off x="979776" y="3015604"/>
            <a:ext cx="5975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考虑齐次热传导方程的初值问题</a:t>
            </a:r>
          </a:p>
        </p:txBody>
      </p:sp>
      <p:graphicFrame>
        <p:nvGraphicFramePr>
          <p:cNvPr id="10" name="Object 4">
            <a:extLst>
              <a:ext uri="{FF2B5EF4-FFF2-40B4-BE49-F238E27FC236}">
                <a16:creationId xmlns:a16="http://schemas.microsoft.com/office/drawing/2014/main" id="{6200530C-5D55-4B3C-ACC1-AD554CFBFCE3}"/>
              </a:ext>
            </a:extLst>
          </p:cNvPr>
          <p:cNvGraphicFramePr>
            <a:graphicFrameLocks noChangeAspect="1"/>
          </p:cNvGraphicFramePr>
          <p:nvPr>
            <p:extLst/>
          </p:nvPr>
        </p:nvGraphicFramePr>
        <p:xfrm>
          <a:off x="1838194" y="3561765"/>
          <a:ext cx="7102475" cy="1071562"/>
        </p:xfrm>
        <a:graphic>
          <a:graphicData uri="http://schemas.openxmlformats.org/presentationml/2006/ole">
            <mc:AlternateContent xmlns:mc="http://schemas.openxmlformats.org/markup-compatibility/2006">
              <mc:Choice xmlns:v="urn:schemas-microsoft-com:vml" Requires="v">
                <p:oleObj spid="_x0000_s47113" name="Equation" r:id="rId5" imgW="2781000" imgH="419040" progId="Equation.DSMT4">
                  <p:embed/>
                </p:oleObj>
              </mc:Choice>
              <mc:Fallback>
                <p:oleObj name="Equation" r:id="rId5" imgW="2781000" imgH="419040" progId="Equation.DSMT4">
                  <p:embed/>
                  <p:pic>
                    <p:nvPicPr>
                      <p:cNvPr id="10" name="Object 4">
                        <a:extLst>
                          <a:ext uri="{FF2B5EF4-FFF2-40B4-BE49-F238E27FC236}">
                            <a16:creationId xmlns:a16="http://schemas.microsoft.com/office/drawing/2014/main" id="{6200530C-5D55-4B3C-ACC1-AD554CFBF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194" y="3561765"/>
                        <a:ext cx="7102475" cy="107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594512EF-7D74-45B4-A0BC-DDA9CE628927}"/>
              </a:ext>
            </a:extLst>
          </p:cNvPr>
          <p:cNvGraphicFramePr>
            <a:graphicFrameLocks noChangeAspect="1"/>
          </p:cNvGraphicFramePr>
          <p:nvPr>
            <p:extLst/>
          </p:nvPr>
        </p:nvGraphicFramePr>
        <p:xfrm>
          <a:off x="1671558" y="5273543"/>
          <a:ext cx="7810500" cy="1296988"/>
        </p:xfrm>
        <a:graphic>
          <a:graphicData uri="http://schemas.openxmlformats.org/presentationml/2006/ole">
            <mc:AlternateContent xmlns:mc="http://schemas.openxmlformats.org/markup-compatibility/2006">
              <mc:Choice xmlns:v="urn:schemas-microsoft-com:vml" Requires="v">
                <p:oleObj spid="_x0000_s47114" name="Equation" r:id="rId7" imgW="3060360" imgH="507960" progId="Equation.DSMT4">
                  <p:embed/>
                </p:oleObj>
              </mc:Choice>
              <mc:Fallback>
                <p:oleObj name="Equation" r:id="rId7" imgW="3060360" imgH="507960" progId="Equation.DSMT4">
                  <p:embed/>
                  <p:pic>
                    <p:nvPicPr>
                      <p:cNvPr id="11" name="Object 5">
                        <a:extLst>
                          <a:ext uri="{FF2B5EF4-FFF2-40B4-BE49-F238E27FC236}">
                            <a16:creationId xmlns:a16="http://schemas.microsoft.com/office/drawing/2014/main" id="{594512EF-7D74-45B4-A0BC-DDA9CE628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558" y="5273543"/>
                        <a:ext cx="781050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6">
            <a:extLst>
              <a:ext uri="{FF2B5EF4-FFF2-40B4-BE49-F238E27FC236}">
                <a16:creationId xmlns:a16="http://schemas.microsoft.com/office/drawing/2014/main" id="{60DB2586-AED0-41BA-AF8D-3AE7E1C2DD56}"/>
              </a:ext>
            </a:extLst>
          </p:cNvPr>
          <p:cNvSpPr txBox="1">
            <a:spLocks noChangeArrowheads="1"/>
          </p:cNvSpPr>
          <p:nvPr/>
        </p:nvSpPr>
        <p:spPr bwMode="auto">
          <a:xfrm>
            <a:off x="960528" y="4687576"/>
            <a:ext cx="159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解为</a:t>
            </a:r>
            <a:r>
              <a:rPr lang="en-US" altLang="zh-CN" dirty="0"/>
              <a:t>:</a:t>
            </a:r>
          </a:p>
        </p:txBody>
      </p:sp>
      <p:sp>
        <p:nvSpPr>
          <p:cNvPr id="13" name="矩形: 圆角 12">
            <a:extLst>
              <a:ext uri="{FF2B5EF4-FFF2-40B4-BE49-F238E27FC236}">
                <a16:creationId xmlns:a16="http://schemas.microsoft.com/office/drawing/2014/main" id="{27DD345B-5805-4981-BFEE-0E8EBB8233F5}"/>
              </a:ext>
            </a:extLst>
          </p:cNvPr>
          <p:cNvSpPr/>
          <p:nvPr/>
        </p:nvSpPr>
        <p:spPr bwMode="auto">
          <a:xfrm>
            <a:off x="7654038" y="3433177"/>
            <a:ext cx="1592560" cy="128113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4" name="矩形: 圆角 13">
            <a:extLst>
              <a:ext uri="{FF2B5EF4-FFF2-40B4-BE49-F238E27FC236}">
                <a16:creationId xmlns:a16="http://schemas.microsoft.com/office/drawing/2014/main" id="{379051C9-C6E9-4031-BA97-43E0BAC12411}"/>
              </a:ext>
            </a:extLst>
          </p:cNvPr>
          <p:cNvSpPr/>
          <p:nvPr/>
        </p:nvSpPr>
        <p:spPr bwMode="auto">
          <a:xfrm>
            <a:off x="8144389" y="5219294"/>
            <a:ext cx="1592560"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04774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utoUpdateAnimBg="0"/>
      <p:bldP spid="1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3503712" y="372142"/>
            <a:ext cx="4865371" cy="1925758"/>
          </a:xfrm>
          <a:prstGeom prst="cloudCallout">
            <a:avLst>
              <a:gd name="adj1" fmla="val -48731"/>
              <a:gd name="adj2" fmla="val 190708"/>
            </a:avLst>
          </a:prstGeom>
          <a:solidFill>
            <a:schemeClr val="accent2">
              <a:lumMod val="20000"/>
              <a:lumOff val="80000"/>
            </a:schemeClr>
          </a:solidFill>
          <a:ln w="9525">
            <a:noFill/>
            <a:miter lim="800000"/>
            <a:headEnd/>
            <a:tailEnd/>
          </a:ln>
          <a:effectLst/>
        </p:spPr>
        <p:txBody>
          <a:bodyPr/>
          <a:lstStyle/>
          <a:p>
            <a:pPr eaLnBrk="1" hangingPunct="1">
              <a:lnSpc>
                <a:spcPct val="120000"/>
              </a:lnSpc>
              <a:spcBef>
                <a:spcPct val="20000"/>
              </a:spcBef>
              <a:buClr>
                <a:schemeClr val="hlink"/>
              </a:buClr>
              <a:buSzPct val="70000"/>
            </a:pPr>
            <a:r>
              <a:rPr lang="zh-CN" altLang="en-US" sz="1600" dirty="0">
                <a:ea typeface="宋体" panose="02010600030101010101" pitchFamily="2" charset="-122"/>
              </a:rPr>
              <a:t>简单地说，</a:t>
            </a:r>
            <a:r>
              <a:rPr lang="en-US" altLang="zh-CN" sz="1600" b="1" dirty="0">
                <a:solidFill>
                  <a:schemeClr val="accent2">
                    <a:lumMod val="50000"/>
                  </a:schemeClr>
                </a:solidFill>
                <a:ea typeface="宋体" panose="02010600030101010101" pitchFamily="2" charset="-122"/>
              </a:rPr>
              <a:t>CFD</a:t>
            </a:r>
            <a:r>
              <a:rPr lang="zh-CN" altLang="en-US" sz="1600" b="1" dirty="0">
                <a:solidFill>
                  <a:schemeClr val="accent2">
                    <a:lumMod val="50000"/>
                  </a:schemeClr>
                </a:solidFill>
                <a:ea typeface="宋体" panose="02010600030101010101" pitchFamily="2" charset="-122"/>
              </a:rPr>
              <a:t>相当于“虚拟”地在</a:t>
            </a:r>
            <a:r>
              <a:rPr lang="zh-CN" altLang="en-US" sz="2400" b="1" dirty="0">
                <a:solidFill>
                  <a:schemeClr val="accent2">
                    <a:lumMod val="50000"/>
                  </a:schemeClr>
                </a:solidFill>
                <a:latin typeface="黑体" panose="02010609060101010101" pitchFamily="49" charset="-122"/>
                <a:ea typeface="黑体" panose="02010609060101010101" pitchFamily="49" charset="-122"/>
              </a:rPr>
              <a:t>计算机</a:t>
            </a:r>
            <a:r>
              <a:rPr lang="zh-CN" altLang="en-US" sz="1600" b="1" dirty="0">
                <a:solidFill>
                  <a:schemeClr val="accent2">
                    <a:lumMod val="50000"/>
                  </a:schemeClr>
                </a:solidFill>
                <a:ea typeface="宋体" panose="02010600030101010101" pitchFamily="2" charset="-122"/>
              </a:rPr>
              <a:t>上做</a:t>
            </a:r>
            <a:r>
              <a:rPr lang="zh-CN" altLang="en-US" sz="2400" b="1" dirty="0">
                <a:solidFill>
                  <a:schemeClr val="accent2">
                    <a:lumMod val="50000"/>
                  </a:schemeClr>
                </a:solidFill>
                <a:latin typeface="黑体" panose="02010609060101010101" pitchFamily="49" charset="-122"/>
                <a:ea typeface="黑体" panose="02010609060101010101" pitchFamily="49" charset="-122"/>
              </a:rPr>
              <a:t>实验</a:t>
            </a:r>
            <a:r>
              <a:rPr lang="zh-CN" altLang="en-US" sz="1600" b="1" dirty="0">
                <a:solidFill>
                  <a:schemeClr val="accent2">
                    <a:lumMod val="50000"/>
                  </a:schemeClr>
                </a:solidFill>
                <a:ea typeface="宋体" panose="02010600030101010101" pitchFamily="2" charset="-122"/>
              </a:rPr>
              <a:t>，用以模拟、仿真实际的流体流动情况</a:t>
            </a:r>
            <a:r>
              <a:rPr lang="zh-CN" altLang="en-US" sz="2000" dirty="0">
                <a:solidFill>
                  <a:schemeClr val="accent2">
                    <a:lumMod val="50000"/>
                  </a:schemeClr>
                </a:solidFill>
                <a:ea typeface="宋体" panose="02010600030101010101" pitchFamily="2" charset="-122"/>
              </a:rPr>
              <a:t>。</a:t>
            </a:r>
          </a:p>
        </p:txBody>
      </p:sp>
      <p:sp>
        <p:nvSpPr>
          <p:cNvPr id="4" name="矩形 3"/>
          <p:cNvSpPr/>
          <p:nvPr/>
        </p:nvSpPr>
        <p:spPr>
          <a:xfrm>
            <a:off x="623392" y="2297900"/>
            <a:ext cx="7488832" cy="1363065"/>
          </a:xfrm>
          <a:prstGeom prst="rect">
            <a:avLst/>
          </a:prstGeom>
          <a:solidFill>
            <a:srgbClr val="E5F2FF"/>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计算流体力学是用离散化的数值方法及电子计算机对流体流动进行数值模拟和分析的学科，属于计算力学的一个分支。</a:t>
            </a:r>
          </a:p>
        </p:txBody>
      </p:sp>
      <p:sp>
        <p:nvSpPr>
          <p:cNvPr id="2" name="矩形 1"/>
          <p:cNvSpPr/>
          <p:nvPr/>
        </p:nvSpPr>
        <p:spPr>
          <a:xfrm>
            <a:off x="634480" y="3789041"/>
            <a:ext cx="7488832" cy="2031325"/>
          </a:xfrm>
          <a:prstGeom prst="rect">
            <a:avLst/>
          </a:prstGeom>
          <a:solidFill>
            <a:srgbClr val="E5F2FF"/>
          </a:solidFill>
        </p:spPr>
        <p:txBody>
          <a:bodyPr wrap="square">
            <a:spAutoFit/>
          </a:bodyPr>
          <a:lstStyle/>
          <a:p>
            <a:pPr marL="357188" algn="just" eaLnBrk="1" hangingPunct="1">
              <a:lnSpc>
                <a:spcPct val="120000"/>
              </a:lnSpc>
              <a:spcBef>
                <a:spcPct val="10000"/>
              </a:spcBef>
              <a:buClr>
                <a:schemeClr val="hlink"/>
              </a:buClr>
              <a:buSzPct val="70000"/>
            </a:pPr>
            <a:endParaRPr lang="en-US" altLang="zh-CN" sz="1600" b="1" dirty="0">
              <a:ea typeface="宋体" panose="02010600030101010101" pitchFamily="2" charset="-122"/>
            </a:endParaRPr>
          </a:p>
          <a:p>
            <a:pPr marL="357188" algn="just" eaLnBrk="1" hangingPunct="1">
              <a:lnSpc>
                <a:spcPct val="120000"/>
              </a:lnSpc>
              <a:spcBef>
                <a:spcPct val="10000"/>
              </a:spcBef>
              <a:buClr>
                <a:schemeClr val="hlink"/>
              </a:buClr>
              <a:buSzPct val="70000"/>
            </a:pPr>
            <a:r>
              <a:rPr lang="zh-CN" altLang="en-US" sz="2400" b="1" dirty="0">
                <a:latin typeface="黑体" panose="02010609060101010101" pitchFamily="49" charset="-122"/>
                <a:ea typeface="黑体" panose="02010609060101010101" pitchFamily="49" charset="-122"/>
              </a:rPr>
              <a:t>近代</a:t>
            </a:r>
            <a:r>
              <a:rPr lang="zh-CN" altLang="en-US" sz="2400" b="1" dirty="0">
                <a:solidFill>
                  <a:schemeClr val="accent2">
                    <a:lumMod val="75000"/>
                  </a:schemeClr>
                </a:solidFill>
                <a:latin typeface="黑体" panose="02010609060101010101" pitchFamily="49" charset="-122"/>
                <a:ea typeface="黑体" panose="02010609060101010101" pitchFamily="49" charset="-122"/>
              </a:rPr>
              <a:t>流体力学</a:t>
            </a:r>
            <a:r>
              <a:rPr lang="zh-CN" altLang="en-US" sz="2400" b="1" dirty="0">
                <a:latin typeface="黑体" panose="02010609060101010101" pitchFamily="49" charset="-122"/>
                <a:ea typeface="黑体" panose="02010609060101010101" pitchFamily="49" charset="-122"/>
              </a:rPr>
              <a:t>，</a:t>
            </a:r>
            <a:r>
              <a:rPr lang="zh-CN" altLang="en-US" sz="2400" b="1" dirty="0">
                <a:solidFill>
                  <a:schemeClr val="accent2">
                    <a:lumMod val="75000"/>
                  </a:schemeClr>
                </a:solidFill>
                <a:latin typeface="黑体" panose="02010609060101010101" pitchFamily="49" charset="-122"/>
                <a:ea typeface="黑体" panose="02010609060101010101" pitchFamily="49" charset="-122"/>
              </a:rPr>
              <a:t>数值数学</a:t>
            </a:r>
            <a:r>
              <a:rPr lang="zh-CN" altLang="en-US" sz="2400" b="1" dirty="0">
                <a:latin typeface="黑体" panose="02010609060101010101" pitchFamily="49" charset="-122"/>
                <a:ea typeface="黑体" panose="02010609060101010101" pitchFamily="49" charset="-122"/>
              </a:rPr>
              <a:t>和</a:t>
            </a:r>
            <a:r>
              <a:rPr lang="zh-CN" altLang="en-US" sz="2400" b="1" dirty="0">
                <a:solidFill>
                  <a:schemeClr val="accent2">
                    <a:lumMod val="75000"/>
                  </a:schemeClr>
                </a:solidFill>
                <a:latin typeface="黑体" panose="02010609060101010101" pitchFamily="49" charset="-122"/>
                <a:ea typeface="黑体" panose="02010609060101010101" pitchFamily="49" charset="-122"/>
              </a:rPr>
              <a:t>计算机科学</a:t>
            </a:r>
            <a:r>
              <a:rPr lang="zh-CN" altLang="en-US" sz="2400" b="1" dirty="0">
                <a:latin typeface="黑体" panose="02010609060101010101" pitchFamily="49" charset="-122"/>
                <a:ea typeface="黑体" panose="02010609060101010101" pitchFamily="49" charset="-122"/>
              </a:rPr>
              <a:t>相结合的产物，是一门具有强大生命力的</a:t>
            </a:r>
            <a:r>
              <a:rPr lang="zh-CN" altLang="en-US" sz="2400" b="1" dirty="0">
                <a:solidFill>
                  <a:schemeClr val="accent2">
                    <a:lumMod val="75000"/>
                  </a:schemeClr>
                </a:solidFill>
                <a:latin typeface="黑体" panose="02010609060101010101" pitchFamily="49" charset="-122"/>
                <a:ea typeface="黑体" panose="02010609060101010101" pitchFamily="49" charset="-122"/>
              </a:rPr>
              <a:t>交叉学科</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357188" algn="just" eaLnBrk="1" hangingPunct="1">
              <a:lnSpc>
                <a:spcPct val="120000"/>
              </a:lnSpc>
              <a:spcBef>
                <a:spcPct val="10000"/>
              </a:spcBef>
              <a:buClr>
                <a:schemeClr val="hlink"/>
              </a:buClr>
              <a:buSzPct val="70000"/>
            </a:pPr>
            <a:endParaRPr lang="zh-CN" altLang="en-US" sz="1600" b="1" dirty="0">
              <a:ea typeface="宋体" panose="02010600030101010101" pitchFamily="2" charset="-122"/>
            </a:endParaRPr>
          </a:p>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000" b="1" dirty="0">
                <a:solidFill>
                  <a:schemeClr val="accent2">
                    <a:lumMod val="50000"/>
                  </a:schemeClr>
                </a:solidFill>
                <a:ea typeface="宋体" panose="02010600030101010101" pitchFamily="2" charset="-122"/>
              </a:rPr>
              <a:t>相关学科：流体力学、计算方法、程序设计、图形学等。</a:t>
            </a:r>
          </a:p>
        </p:txBody>
      </p:sp>
    </p:spTree>
    <p:extLst>
      <p:ext uri="{BB962C8B-B14F-4D97-AF65-F5344CB8AC3E}">
        <p14:creationId xmlns:p14="http://schemas.microsoft.com/office/powerpoint/2010/main" val="2516673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A23DDB4-3B21-426E-8DDC-2F63C0400F0F}"/>
              </a:ext>
            </a:extLst>
          </p:cNvPr>
          <p:cNvSpPr>
            <a:spLocks noGrp="1"/>
          </p:cNvSpPr>
          <p:nvPr>
            <p:ph type="ftr" sz="quarter" idx="10"/>
          </p:nvPr>
        </p:nvSpPr>
        <p:spPr/>
        <p:txBody>
          <a:bodyPr/>
          <a:lstStyle/>
          <a:p>
            <a:r>
              <a:rPr lang="en-US" altLang="ko-KR"/>
              <a:t>Company Logo</a:t>
            </a:r>
          </a:p>
        </p:txBody>
      </p:sp>
      <p:sp>
        <p:nvSpPr>
          <p:cNvPr id="3" name="Text Box 7">
            <a:extLst>
              <a:ext uri="{FF2B5EF4-FFF2-40B4-BE49-F238E27FC236}">
                <a16:creationId xmlns:a16="http://schemas.microsoft.com/office/drawing/2014/main" id="{CA7ABB9E-81EB-408A-AC0B-AE3BA20A5415}"/>
              </a:ext>
            </a:extLst>
          </p:cNvPr>
          <p:cNvSpPr txBox="1">
            <a:spLocks noChangeArrowheads="1"/>
          </p:cNvSpPr>
          <p:nvPr/>
        </p:nvSpPr>
        <p:spPr bwMode="auto">
          <a:xfrm>
            <a:off x="983432" y="1366070"/>
            <a:ext cx="7740600" cy="2751522"/>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抛物型方程的一般性质：</a:t>
            </a:r>
          </a:p>
          <a:p>
            <a:r>
              <a:rPr lang="en-US" altLang="zh-CN" dirty="0"/>
              <a:t>1. </a:t>
            </a:r>
            <a:r>
              <a:rPr lang="zh-CN" altLang="en-US" dirty="0"/>
              <a:t>由于有重根，所有特征线上包含的信息少于原偏微分方程。因此，不能用特征线法求解抛物型方程；</a:t>
            </a:r>
          </a:p>
          <a:p>
            <a:r>
              <a:rPr lang="en-US" altLang="zh-CN" dirty="0"/>
              <a:t>2. </a:t>
            </a:r>
            <a:r>
              <a:rPr lang="zh-CN" altLang="en-US" dirty="0"/>
              <a:t>特征值均为实数，时间变量（或类时间变量）具有单向性。因此，也为发展型方程，同样可以沿时间方向推进求解。</a:t>
            </a:r>
          </a:p>
        </p:txBody>
      </p:sp>
    </p:spTree>
    <p:extLst>
      <p:ext uri="{BB962C8B-B14F-4D97-AF65-F5344CB8AC3E}">
        <p14:creationId xmlns:p14="http://schemas.microsoft.com/office/powerpoint/2010/main" val="627083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EF605ABE-033A-4C37-A57F-4D1AE15DECE8}" type="slidenum">
              <a:rPr lang="en-US" altLang="zh-CN" b="0">
                <a:solidFill>
                  <a:schemeClr val="bg1"/>
                </a:solidFill>
                <a:latin typeface="Arial Black" panose="020B0A04020102020204" pitchFamily="34" charset="0"/>
              </a:rPr>
              <a:pPr/>
              <a:t>71</a:t>
            </a:fld>
            <a:endParaRPr lang="en-US" altLang="zh-CN" b="0">
              <a:solidFill>
                <a:schemeClr val="bg1"/>
              </a:solidFill>
              <a:latin typeface="Arial Black" panose="020B0A04020102020204" pitchFamily="34" charset="0"/>
            </a:endParaRPr>
          </a:p>
        </p:txBody>
      </p:sp>
      <p:sp>
        <p:nvSpPr>
          <p:cNvPr id="34819" name="Text Box 2"/>
          <p:cNvSpPr txBox="1">
            <a:spLocks noChangeArrowheads="1"/>
          </p:cNvSpPr>
          <p:nvPr/>
        </p:nvSpPr>
        <p:spPr bwMode="auto">
          <a:xfrm>
            <a:off x="1127448" y="134192"/>
            <a:ext cx="22445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椭圆</a:t>
            </a:r>
            <a:r>
              <a:rPr lang="zh-CN" altLang="en-US" dirty="0"/>
              <a:t>型方程</a:t>
            </a:r>
          </a:p>
        </p:txBody>
      </p:sp>
      <p:sp>
        <p:nvSpPr>
          <p:cNvPr id="34820" name="Text Box 3"/>
          <p:cNvSpPr txBox="1">
            <a:spLocks noChangeArrowheads="1"/>
          </p:cNvSpPr>
          <p:nvPr/>
        </p:nvSpPr>
        <p:spPr bwMode="auto">
          <a:xfrm>
            <a:off x="1343472" y="1186441"/>
            <a:ext cx="360045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nchor="ctr">
            <a:spAutoFit/>
          </a:bodyPr>
          <a:lstStyle>
            <a:defPPr>
              <a:defRPr lang="en-US"/>
            </a:defPPr>
            <a:lvl1pPr marL="0" indent="0" algn="just" eaLnBrk="1" hangingPunct="1">
              <a:buFont typeface="Wingdings" panose="05000000000000000000" pitchFamily="2" charset="2"/>
              <a:buNone/>
              <a:defRPr b="0">
                <a:solidFill>
                  <a:srgbClr val="0070C0"/>
                </a:solidFill>
                <a:latin typeface="黑体" panose="02010609060101010101" pitchFamily="49" charset="-122"/>
                <a:ea typeface="黑体" panose="02010609060101010101" pitchFamily="49" charset="-122"/>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en-US" altLang="zh-CN" dirty="0"/>
              <a:t>1.</a:t>
            </a:r>
            <a:r>
              <a:rPr lang="zh-CN" altLang="en-US" dirty="0"/>
              <a:t>特征线为虚数，故与特征线有关的解法不适用</a:t>
            </a:r>
            <a:r>
              <a:rPr lang="zh-CN" altLang="en-US" dirty="0" smtClean="0"/>
              <a:t>；</a:t>
            </a:r>
            <a:endParaRPr lang="en-US" altLang="zh-CN" dirty="0" smtClean="0"/>
          </a:p>
          <a:p>
            <a:endParaRPr lang="zh-CN" altLang="en-US" dirty="0"/>
          </a:p>
          <a:p>
            <a:r>
              <a:rPr lang="en-US" altLang="zh-CN" dirty="0"/>
              <a:t>2.</a:t>
            </a:r>
            <a:r>
              <a:rPr lang="zh-CN" altLang="en-US" dirty="0"/>
              <a:t>无有限影响区域和依赖区域，流场参数信息可以向任何方向传播</a:t>
            </a:r>
            <a:r>
              <a:rPr lang="zh-CN" altLang="en-US" dirty="0" smtClean="0"/>
              <a:t>；</a:t>
            </a:r>
            <a:endParaRPr lang="en-US" altLang="zh-CN" dirty="0" smtClean="0"/>
          </a:p>
          <a:p>
            <a:endParaRPr lang="zh-CN" altLang="en-US" dirty="0"/>
          </a:p>
          <a:p>
            <a:r>
              <a:rPr lang="en-US" altLang="zh-CN" dirty="0"/>
              <a:t>3.</a:t>
            </a:r>
            <a:r>
              <a:rPr lang="zh-CN" altLang="en-US" dirty="0"/>
              <a:t>图中</a:t>
            </a:r>
            <a:r>
              <a:rPr lang="en-US" altLang="zh-CN" dirty="0"/>
              <a:t>P</a:t>
            </a:r>
            <a:r>
              <a:rPr lang="zh-CN" altLang="en-US" dirty="0"/>
              <a:t>点参数影响整个区域的信息，同时区域内任意点的参数也影响</a:t>
            </a:r>
            <a:r>
              <a:rPr lang="en-US" altLang="zh-CN" dirty="0"/>
              <a:t>P</a:t>
            </a:r>
            <a:r>
              <a:rPr lang="zh-CN" altLang="en-US" dirty="0"/>
              <a:t>点的参数。</a:t>
            </a:r>
            <a:endParaRPr lang="en-US" altLang="zh-CN" dirty="0"/>
          </a:p>
          <a:p>
            <a:r>
              <a:rPr lang="zh-CN" altLang="en-US" dirty="0"/>
              <a:t>边界条件的类型：</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1412875"/>
            <a:ext cx="302418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4293096"/>
            <a:ext cx="6212373" cy="179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079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Arial Black" panose="020B0A04020102020204" pitchFamily="34" charset="0"/>
              </a:rPr>
              <a:t>Slide </a:t>
            </a:r>
            <a:fld id="{C76E8742-4111-4E2F-B904-302D262CEC85}" type="slidenum">
              <a:rPr lang="en-US" altLang="zh-CN" b="0">
                <a:solidFill>
                  <a:schemeClr val="bg1"/>
                </a:solidFill>
                <a:latin typeface="Arial Black" panose="020B0A04020102020204" pitchFamily="34" charset="0"/>
              </a:rPr>
              <a:pPr/>
              <a:t>72</a:t>
            </a:fld>
            <a:endParaRPr lang="en-US" altLang="zh-CN" b="0">
              <a:solidFill>
                <a:schemeClr val="bg1"/>
              </a:solidFill>
              <a:latin typeface="Arial Black" panose="020B0A04020102020204" pitchFamily="34" charset="0"/>
            </a:endParaRPr>
          </a:p>
        </p:txBody>
      </p:sp>
      <p:sp>
        <p:nvSpPr>
          <p:cNvPr id="35843" name="Text Box 2"/>
          <p:cNvSpPr txBox="1">
            <a:spLocks noChangeArrowheads="1"/>
          </p:cNvSpPr>
          <p:nvPr/>
        </p:nvSpPr>
        <p:spPr bwMode="auto">
          <a:xfrm>
            <a:off x="927667" y="181337"/>
            <a:ext cx="28632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r" eaLnBrk="1" hangingPunct="1">
              <a:defRPr sz="3200" b="1">
                <a:latin typeface="黑体" panose="02010609060101010101" pitchFamily="49" charset="-122"/>
                <a:ea typeface="黑体" panose="02010609060101010101" pitchFamily="49" charset="-122"/>
                <a:cs typeface="+mj-cs"/>
              </a:defRPr>
            </a:lvl1pPr>
            <a:lvl2pPr marL="742950" indent="-285750">
              <a:defRPr b="1">
                <a:latin typeface="Arial" panose="020B0604020202020204" pitchFamily="34" charset="0"/>
                <a:ea typeface="宋体" panose="02010600030101010101" pitchFamily="2" charset="-122"/>
              </a:defRPr>
            </a:lvl2pPr>
            <a:lvl3pPr marL="1143000" indent="-228600">
              <a:defRPr b="1">
                <a:latin typeface="Arial" panose="020B0604020202020204" pitchFamily="34" charset="0"/>
                <a:ea typeface="宋体" panose="02010600030101010101" pitchFamily="2" charset="-122"/>
              </a:defRPr>
            </a:lvl3pPr>
            <a:lvl4pPr marL="1600200" indent="-228600">
              <a:defRPr b="1">
                <a:latin typeface="Arial" panose="020B0604020202020204" pitchFamily="34" charset="0"/>
                <a:ea typeface="宋体" panose="02010600030101010101" pitchFamily="2" charset="-122"/>
              </a:defRPr>
            </a:lvl4pPr>
            <a:lvl5pPr marL="2057400" indent="-228600">
              <a:defRPr b="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latin typeface="Arial" panose="020B0604020202020204" pitchFamily="34" charset="0"/>
                <a:ea typeface="宋体" panose="02010600030101010101" pitchFamily="2" charset="-122"/>
              </a:defRPr>
            </a:lvl9pPr>
          </a:lstStyle>
          <a:p>
            <a:r>
              <a:rPr lang="zh-CN" altLang="en-US" dirty="0" smtClean="0"/>
              <a:t>椭圆</a:t>
            </a:r>
            <a:r>
              <a:rPr lang="zh-CN" altLang="en-US" dirty="0"/>
              <a:t>型方程</a:t>
            </a:r>
            <a:r>
              <a:rPr lang="en-US" altLang="zh-CN" dirty="0"/>
              <a:t>-</a:t>
            </a:r>
            <a:r>
              <a:rPr lang="zh-CN" altLang="en-US" dirty="0"/>
              <a:t>例</a:t>
            </a:r>
          </a:p>
        </p:txBody>
      </p:sp>
      <p:sp>
        <p:nvSpPr>
          <p:cNvPr id="35844" name="Text Box 5"/>
          <p:cNvSpPr txBox="1">
            <a:spLocks noChangeArrowheads="1"/>
          </p:cNvSpPr>
          <p:nvPr/>
        </p:nvSpPr>
        <p:spPr bwMode="auto">
          <a:xfrm>
            <a:off x="1774825" y="1339335"/>
            <a:ext cx="4032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0">
                <a:solidFill>
                  <a:srgbClr val="FF3300"/>
                </a:solidFill>
                <a:latin typeface="Times New Roman" panose="02020603050405020304" pitchFamily="18" charset="0"/>
                <a:ea typeface="楷体_GB2312" charset="-122"/>
              </a:rPr>
              <a:t>1. </a:t>
            </a:r>
            <a:r>
              <a:rPr lang="zh-CN" altLang="en-US" sz="2400" b="0">
                <a:solidFill>
                  <a:srgbClr val="FF3300"/>
                </a:solidFill>
                <a:latin typeface="Times New Roman" panose="02020603050405020304" pitchFamily="18" charset="0"/>
                <a:ea typeface="楷体_GB2312" charset="-122"/>
              </a:rPr>
              <a:t>定常亚音速无粘流动</a:t>
            </a:r>
            <a:endParaRPr lang="zh-CN" altLang="en-US" sz="2000" b="0">
              <a:latin typeface="Times New Roman" panose="02020603050405020304" pitchFamily="18" charset="0"/>
              <a:ea typeface="楷体_GB2312" charset="-122"/>
            </a:endParaRPr>
          </a:p>
        </p:txBody>
      </p:sp>
      <p:sp>
        <p:nvSpPr>
          <p:cNvPr id="35845" name="Text Box 6"/>
          <p:cNvSpPr txBox="1">
            <a:spLocks noChangeArrowheads="1"/>
          </p:cNvSpPr>
          <p:nvPr/>
        </p:nvSpPr>
        <p:spPr bwMode="auto">
          <a:xfrm>
            <a:off x="1631950" y="3704809"/>
            <a:ext cx="40322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nchor="ctr">
            <a:spAutoFit/>
          </a:bodyPr>
          <a:lstStyle>
            <a:lvl1pPr marL="180975" indent="-180975">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0">
                <a:solidFill>
                  <a:srgbClr val="FF3300"/>
                </a:solidFill>
                <a:latin typeface="Times New Roman" panose="02020603050405020304" pitchFamily="18" charset="0"/>
                <a:ea typeface="楷体_GB2312" charset="-122"/>
              </a:rPr>
              <a:t>2. </a:t>
            </a:r>
            <a:r>
              <a:rPr lang="zh-CN" altLang="en-US" sz="2400" b="0">
                <a:solidFill>
                  <a:srgbClr val="FF3300"/>
                </a:solidFill>
                <a:latin typeface="Times New Roman" panose="02020603050405020304" pitchFamily="18" charset="0"/>
                <a:ea typeface="楷体_GB2312" charset="-122"/>
              </a:rPr>
              <a:t>不可压缩无粘流动</a:t>
            </a:r>
          </a:p>
          <a:p>
            <a:pPr algn="just" eaLnBrk="1" hangingPunct="1"/>
            <a:r>
              <a:rPr lang="zh-CN" altLang="en-US" sz="2000" b="0">
                <a:latin typeface="Times New Roman" panose="02020603050405020304" pitchFamily="18" charset="0"/>
                <a:ea typeface="楷体_GB2312" charset="-122"/>
              </a:rPr>
              <a:t>     典型的低马赫数流动</a:t>
            </a:r>
            <a:endParaRPr lang="zh-CN" altLang="en-US" b="0">
              <a:latin typeface="Times New Roman" panose="02020603050405020304" pitchFamily="18" charset="0"/>
              <a:ea typeface="楷体_GB2312" charset="-122"/>
            </a:endParaRPr>
          </a:p>
        </p:txBody>
      </p:sp>
      <p:pic>
        <p:nvPicPr>
          <p:cNvPr id="358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341439"/>
            <a:ext cx="38671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64201" y="4210050"/>
            <a:ext cx="49958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6710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759097" y="1047592"/>
            <a:ext cx="2382045"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椭圆型方程</a:t>
            </a:r>
          </a:p>
        </p:txBody>
      </p:sp>
      <p:sp>
        <p:nvSpPr>
          <p:cNvPr id="12" name="Text Box 6">
            <a:extLst>
              <a:ext uri="{FF2B5EF4-FFF2-40B4-BE49-F238E27FC236}">
                <a16:creationId xmlns:a16="http://schemas.microsoft.com/office/drawing/2014/main" id="{C870672A-56D7-4B7D-BA9B-A29622FFFC3B}"/>
              </a:ext>
            </a:extLst>
          </p:cNvPr>
          <p:cNvSpPr txBox="1">
            <a:spLocks noChangeArrowheads="1"/>
          </p:cNvSpPr>
          <p:nvPr/>
        </p:nvSpPr>
        <p:spPr bwMode="auto">
          <a:xfrm>
            <a:off x="1199456" y="1700808"/>
            <a:ext cx="466818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latin typeface="黑体" panose="02010609060101010101" pitchFamily="49" charset="-122"/>
                <a:ea typeface="黑体" panose="02010609060101010101" pitchFamily="49" charset="-122"/>
              </a:rPr>
              <a:t>Laplace</a:t>
            </a:r>
            <a:r>
              <a:rPr lang="zh-CN" altLang="en-US" sz="2400" dirty="0">
                <a:latin typeface="黑体" panose="02010609060101010101" pitchFamily="49" charset="-122"/>
                <a:ea typeface="黑体" panose="02010609060101010101" pitchFamily="49" charset="-122"/>
              </a:rPr>
              <a:t>方程是椭圆型的。</a:t>
            </a:r>
          </a:p>
        </p:txBody>
      </p:sp>
      <p:sp>
        <p:nvSpPr>
          <p:cNvPr id="14" name="Text Box 7">
            <a:extLst>
              <a:ext uri="{FF2B5EF4-FFF2-40B4-BE49-F238E27FC236}">
                <a16:creationId xmlns:a16="http://schemas.microsoft.com/office/drawing/2014/main" id="{46A211E9-13AA-43AC-A645-0FE2277D60E2}"/>
              </a:ext>
            </a:extLst>
          </p:cNvPr>
          <p:cNvSpPr txBox="1">
            <a:spLocks noChangeArrowheads="1"/>
          </p:cNvSpPr>
          <p:nvPr/>
        </p:nvSpPr>
        <p:spPr bwMode="auto">
          <a:xfrm>
            <a:off x="1213560" y="2852936"/>
            <a:ext cx="7747752" cy="2566857"/>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椭圆型方程的一般性质：</a:t>
            </a:r>
          </a:p>
          <a:p>
            <a:r>
              <a:rPr lang="en-US" altLang="zh-CN" dirty="0"/>
              <a:t>1. </a:t>
            </a:r>
            <a:r>
              <a:rPr lang="zh-CN" altLang="en-US" dirty="0"/>
              <a:t>由于特征值均为复数，所以无法定义特征线及其与之相容的特征关系；</a:t>
            </a:r>
          </a:p>
          <a:p>
            <a:r>
              <a:rPr lang="en-US" altLang="zh-CN" dirty="0"/>
              <a:t>2. </a:t>
            </a:r>
            <a:r>
              <a:rPr lang="zh-CN" altLang="en-US" dirty="0"/>
              <a:t>不能沿某一方向推进求解，必须整个计算域同时求解；</a:t>
            </a:r>
          </a:p>
          <a:p>
            <a:r>
              <a:rPr lang="en-US" altLang="zh-CN" dirty="0"/>
              <a:t>3. </a:t>
            </a:r>
            <a:r>
              <a:rPr lang="zh-CN" altLang="en-US" dirty="0"/>
              <a:t>椭圆型对应着一种稳态平衡的过程，又称为平衡方程。</a:t>
            </a:r>
          </a:p>
        </p:txBody>
      </p:sp>
    </p:spTree>
    <p:extLst>
      <p:ext uri="{BB962C8B-B14F-4D97-AF65-F5344CB8AC3E}">
        <p14:creationId xmlns:p14="http://schemas.microsoft.com/office/powerpoint/2010/main" val="1622901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1343472" y="1292885"/>
            <a:ext cx="7027886" cy="370716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二阶偏微分方程可以写成或变形如：</a:t>
            </a: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设有</a:t>
            </a:r>
            <a:r>
              <a:rPr lang="en-US" altLang="zh-CN" dirty="0">
                <a:solidFill>
                  <a:schemeClr val="accent2">
                    <a:lumMod val="50000"/>
                  </a:schemeClr>
                </a:solidFill>
                <a:latin typeface="黑体" panose="02010609060101010101" pitchFamily="49" charset="-122"/>
                <a:ea typeface="黑体" panose="02010609060101010101" pitchFamily="49" charset="-122"/>
              </a:rPr>
              <a:t>n</a:t>
            </a:r>
            <a:r>
              <a:rPr lang="zh-CN" altLang="en-US" dirty="0">
                <a:solidFill>
                  <a:schemeClr val="accent2">
                    <a:lumMod val="50000"/>
                  </a:schemeClr>
                </a:solidFill>
                <a:latin typeface="黑体" panose="02010609060101010101" pitchFamily="49" charset="-122"/>
                <a:ea typeface="黑体" panose="02010609060101010101" pitchFamily="49" charset="-122"/>
              </a:rPr>
              <a:t>个自变量，系数</a:t>
            </a:r>
            <a:r>
              <a:rPr lang="en-US" altLang="zh-CN" dirty="0">
                <a:solidFill>
                  <a:schemeClr val="accent2">
                    <a:lumMod val="50000"/>
                  </a:schemeClr>
                </a:solidFill>
                <a:latin typeface="黑体" panose="02010609060101010101" pitchFamily="49" charset="-122"/>
                <a:ea typeface="黑体" panose="02010609060101010101" pitchFamily="49" charset="-122"/>
              </a:rPr>
              <a:t>A1</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A2</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An</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如果均为正数，方程为椭圆型。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如果部分为负数，其余为正数，方程为双曲型。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a:t>
            </a:r>
          </a:p>
        </p:txBody>
      </p:sp>
      <p:graphicFrame>
        <p:nvGraphicFramePr>
          <p:cNvPr id="59395" name="Object 3"/>
          <p:cNvGraphicFramePr>
            <a:graphicFrameLocks noGrp="1" noChangeAspect="1"/>
          </p:cNvGraphicFramePr>
          <p:nvPr>
            <p:ph sz="quarter" idx="2"/>
            <p:extLst>
              <p:ext uri="{D42A27DB-BD31-4B8C-83A1-F6EECF244321}">
                <p14:modId xmlns:p14="http://schemas.microsoft.com/office/powerpoint/2010/main" val="687601208"/>
              </p:ext>
            </p:extLst>
          </p:nvPr>
        </p:nvGraphicFramePr>
        <p:xfrm>
          <a:off x="2365528" y="1948912"/>
          <a:ext cx="3198813" cy="912812"/>
        </p:xfrm>
        <a:graphic>
          <a:graphicData uri="http://schemas.openxmlformats.org/presentationml/2006/ole">
            <mc:AlternateContent xmlns:mc="http://schemas.openxmlformats.org/markup-compatibility/2006">
              <mc:Choice xmlns:v="urn:schemas-microsoft-com:vml" Requires="v">
                <p:oleObj spid="_x0000_s11311" name="公式" r:id="rId3" imgW="1590543" imgH="447660" progId="Equation.3">
                  <p:embed/>
                </p:oleObj>
              </mc:Choice>
              <mc:Fallback>
                <p:oleObj name="公式" r:id="rId3" imgW="1590543" imgH="447660" progId="Equation.3">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528" y="1948912"/>
                        <a:ext cx="3198813"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E64521B8-0FCB-479F-B829-BDD94B3F75F9}"/>
              </a:ext>
            </a:extLst>
          </p:cNvPr>
          <p:cNvSpPr/>
          <p:nvPr/>
        </p:nvSpPr>
        <p:spPr>
          <a:xfrm>
            <a:off x="1013882" y="215085"/>
            <a:ext cx="4310795" cy="540725"/>
          </a:xfrm>
          <a:prstGeom prst="rect">
            <a:avLst/>
          </a:prstGeom>
        </p:spPr>
        <p:txBody>
          <a:bodyPr wrap="none">
            <a:spAutoFit/>
          </a:body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二阶偏微分方程的类型</a:t>
            </a:r>
            <a:endParaRPr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64993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7"/>
          <p:cNvSpPr>
            <a:spLocks noChangeArrowheads="1"/>
          </p:cNvSpPr>
          <p:nvPr/>
        </p:nvSpPr>
        <p:spPr bwMode="auto">
          <a:xfrm>
            <a:off x="4533900" y="33099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54" name="Object 6"/>
              <p:cNvSpPr txBox="1"/>
              <p:nvPr/>
            </p:nvSpPr>
            <p:spPr bwMode="auto">
              <a:xfrm>
                <a:off x="1355100" y="1715255"/>
                <a:ext cx="7621220" cy="729489"/>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𝐱𝐱</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𝟐</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𝟐𝟐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𝐜𝐮</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𝐟</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𝟎</m:t>
                      </m:r>
                    </m:oMath>
                  </m:oMathPara>
                </a14:m>
                <a:endParaRPr lang="zh-CN" altLang="en-US" sz="2400" b="1" dirty="0"/>
              </a:p>
            </p:txBody>
          </p:sp>
        </mc:Choice>
        <mc:Fallback xmlns="">
          <p:sp>
            <p:nvSpPr>
              <p:cNvPr id="104454" name="Object 6"/>
              <p:cNvSpPr txBox="1">
                <a:spLocks noRot="1" noChangeAspect="1" noMove="1" noResize="1" noEditPoints="1" noAdjustHandles="1" noChangeArrowheads="1" noChangeShapeType="1" noTextEdit="1"/>
              </p:cNvSpPr>
              <p:nvPr/>
            </p:nvSpPr>
            <p:spPr bwMode="auto">
              <a:xfrm>
                <a:off x="1355100" y="1715255"/>
                <a:ext cx="7621220" cy="729489"/>
              </a:xfrm>
              <a:prstGeom prst="rect">
                <a:avLst/>
              </a:prstGeom>
              <a:blipFill>
                <a:blip r:embed="rId3"/>
                <a:stretch>
                  <a:fillRect/>
                </a:stretch>
              </a:blipFill>
            </p:spPr>
            <p:txBody>
              <a:bodyPr/>
              <a:lstStyle/>
              <a:p>
                <a:r>
                  <a:rPr lang="zh-CN" altLang="en-US">
                    <a:noFill/>
                  </a:rPr>
                  <a:t> </a:t>
                </a:r>
              </a:p>
            </p:txBody>
          </p:sp>
        </mc:Fallback>
      </mc:AlternateContent>
      <p:sp>
        <p:nvSpPr>
          <p:cNvPr id="104459" name="Rectangle 11"/>
          <p:cNvSpPr>
            <a:spLocks noChangeArrowheads="1"/>
          </p:cNvSpPr>
          <p:nvPr/>
        </p:nvSpPr>
        <p:spPr bwMode="auto">
          <a:xfrm>
            <a:off x="873919" y="2355583"/>
            <a:ext cx="7775575"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式中的系数都是实函数，并假定它们为连续可微的。此类偏微分方程可以划分成三类：</a:t>
            </a:r>
          </a:p>
        </p:txBody>
      </p:sp>
      <p:sp>
        <p:nvSpPr>
          <p:cNvPr id="104460" name="Rectangle 12"/>
          <p:cNvSpPr>
            <a:spLocks noChangeArrowheads="1"/>
          </p:cNvSpPr>
          <p:nvPr/>
        </p:nvSpPr>
        <p:spPr bwMode="auto">
          <a:xfrm>
            <a:off x="873919" y="1072563"/>
            <a:ext cx="7415213"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二个独立自变量的二阶线性偏微分方程的一般形式为</a:t>
            </a:r>
          </a:p>
        </p:txBody>
      </p:sp>
      <p:grpSp>
        <p:nvGrpSpPr>
          <p:cNvPr id="2" name="Group 18"/>
          <p:cNvGrpSpPr>
            <a:grpSpLocks/>
          </p:cNvGrpSpPr>
          <p:nvPr/>
        </p:nvGrpSpPr>
        <p:grpSpPr bwMode="auto">
          <a:xfrm>
            <a:off x="1077119" y="4676837"/>
            <a:ext cx="3759199" cy="463549"/>
            <a:chOff x="485" y="3857"/>
            <a:chExt cx="2368" cy="292"/>
          </a:xfrm>
        </p:grpSpPr>
        <p:graphicFrame>
          <p:nvGraphicFramePr>
            <p:cNvPr id="1029" name="Object 8"/>
            <p:cNvGraphicFramePr>
              <a:graphicFrameLocks noChangeAspect="1"/>
            </p:cNvGraphicFramePr>
            <p:nvPr/>
          </p:nvGraphicFramePr>
          <p:xfrm>
            <a:off x="1797" y="3857"/>
            <a:ext cx="1056" cy="251"/>
          </p:xfrm>
          <a:graphic>
            <a:graphicData uri="http://schemas.openxmlformats.org/presentationml/2006/ole">
              <mc:AlternateContent xmlns:mc="http://schemas.openxmlformats.org/markup-compatibility/2006">
                <mc:Choice xmlns:v="urn:schemas-microsoft-com:vml" Requires="v">
                  <p:oleObj spid="_x0000_s12425" r:id="rId4" imgW="965200" imgH="228600" progId="Equation.3">
                    <p:embed/>
                  </p:oleObj>
                </mc:Choice>
                <mc:Fallback>
                  <p:oleObj r:id="rId4" imgW="965200" imgH="228600" progId="Equation.3">
                    <p:embed/>
                    <p:pic>
                      <p:nvPicPr>
                        <p:cNvPr id="102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 y="3857"/>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Rectangle 13"/>
            <p:cNvSpPr>
              <a:spLocks noChangeArrowheads="1"/>
            </p:cNvSpPr>
            <p:nvPr/>
          </p:nvSpPr>
          <p:spPr bwMode="auto">
            <a:xfrm>
              <a:off x="485" y="3857"/>
              <a:ext cx="149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3</a:t>
              </a:r>
              <a:r>
                <a:rPr lang="zh-CN" altLang="en-US" dirty="0">
                  <a:solidFill>
                    <a:srgbClr val="160F27"/>
                  </a:solidFill>
                  <a:latin typeface="黑体" panose="02010609060101010101" pitchFamily="49" charset="-122"/>
                  <a:ea typeface="黑体" panose="02010609060101010101" pitchFamily="49" charset="-122"/>
                </a:rPr>
                <a:t>）双曲型：</a:t>
              </a:r>
            </a:p>
          </p:txBody>
        </p:sp>
      </p:grpSp>
      <p:grpSp>
        <p:nvGrpSpPr>
          <p:cNvPr id="3" name="Group 16"/>
          <p:cNvGrpSpPr>
            <a:grpSpLocks/>
          </p:cNvGrpSpPr>
          <p:nvPr/>
        </p:nvGrpSpPr>
        <p:grpSpPr bwMode="auto">
          <a:xfrm>
            <a:off x="1412081" y="3317775"/>
            <a:ext cx="3349625" cy="463549"/>
            <a:chOff x="674" y="3385"/>
            <a:chExt cx="2110" cy="292"/>
          </a:xfrm>
        </p:grpSpPr>
        <p:graphicFrame>
          <p:nvGraphicFramePr>
            <p:cNvPr id="1028" name="Object 10"/>
            <p:cNvGraphicFramePr>
              <a:graphicFrameLocks noChangeAspect="1"/>
            </p:cNvGraphicFramePr>
            <p:nvPr/>
          </p:nvGraphicFramePr>
          <p:xfrm>
            <a:off x="1776" y="3408"/>
            <a:ext cx="1008" cy="240"/>
          </p:xfrm>
          <a:graphic>
            <a:graphicData uri="http://schemas.openxmlformats.org/presentationml/2006/ole">
              <mc:AlternateContent xmlns:mc="http://schemas.openxmlformats.org/markup-compatibility/2006">
                <mc:Choice xmlns:v="urn:schemas-microsoft-com:vml" Requires="v">
                  <p:oleObj spid="_x0000_s12426" r:id="rId6" imgW="965200" imgH="228600" progId="Equation.3">
                    <p:embed/>
                  </p:oleObj>
                </mc:Choice>
                <mc:Fallback>
                  <p:oleObj r:id="rId6" imgW="965200" imgH="228600" progId="Equation.3">
                    <p:embed/>
                    <p:pic>
                      <p:nvPicPr>
                        <p:cNvPr id="102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3408"/>
                          <a:ext cx="10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0" name="Rectangle 14"/>
            <p:cNvSpPr>
              <a:spLocks noChangeArrowheads="1"/>
            </p:cNvSpPr>
            <p:nvPr/>
          </p:nvSpPr>
          <p:spPr bwMode="auto">
            <a:xfrm>
              <a:off x="674" y="3385"/>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a:solidFill>
                    <a:srgbClr val="160F27"/>
                  </a:solidFill>
                  <a:latin typeface="黑体" panose="02010609060101010101" pitchFamily="49" charset="-122"/>
                  <a:ea typeface="黑体" panose="02010609060101010101" pitchFamily="49" charset="-122"/>
                </a:rPr>
                <a:t>（</a:t>
              </a:r>
              <a:r>
                <a:rPr lang="en-US" altLang="zh-CN">
                  <a:solidFill>
                    <a:srgbClr val="160F27"/>
                  </a:solidFill>
                  <a:latin typeface="黑体" panose="02010609060101010101" pitchFamily="49" charset="-122"/>
                  <a:ea typeface="黑体" panose="02010609060101010101" pitchFamily="49" charset="-122"/>
                </a:rPr>
                <a:t>1</a:t>
              </a:r>
              <a:r>
                <a:rPr lang="zh-CN" altLang="en-US">
                  <a:solidFill>
                    <a:srgbClr val="160F27"/>
                  </a:solidFill>
                  <a:latin typeface="黑体" panose="02010609060101010101" pitchFamily="49" charset="-122"/>
                  <a:ea typeface="黑体" panose="02010609060101010101" pitchFamily="49" charset="-122"/>
                </a:rPr>
                <a:t>）椭圆型：</a:t>
              </a:r>
            </a:p>
          </p:txBody>
        </p:sp>
      </p:grpSp>
      <p:grpSp>
        <p:nvGrpSpPr>
          <p:cNvPr id="4" name="Group 17"/>
          <p:cNvGrpSpPr>
            <a:grpSpLocks/>
          </p:cNvGrpSpPr>
          <p:nvPr/>
        </p:nvGrpSpPr>
        <p:grpSpPr bwMode="auto">
          <a:xfrm>
            <a:off x="1412081" y="3992730"/>
            <a:ext cx="3424237" cy="463551"/>
            <a:chOff x="675" y="3612"/>
            <a:chExt cx="2157" cy="292"/>
          </a:xfrm>
        </p:grpSpPr>
        <p:graphicFrame>
          <p:nvGraphicFramePr>
            <p:cNvPr id="1027" name="Object 9"/>
            <p:cNvGraphicFramePr>
              <a:graphicFrameLocks noChangeAspect="1"/>
            </p:cNvGraphicFramePr>
            <p:nvPr/>
          </p:nvGraphicFramePr>
          <p:xfrm>
            <a:off x="1776" y="3632"/>
            <a:ext cx="1056" cy="251"/>
          </p:xfrm>
          <a:graphic>
            <a:graphicData uri="http://schemas.openxmlformats.org/presentationml/2006/ole">
              <mc:AlternateContent xmlns:mc="http://schemas.openxmlformats.org/markup-compatibility/2006">
                <mc:Choice xmlns:v="urn:schemas-microsoft-com:vml" Requires="v">
                  <p:oleObj spid="_x0000_s12427" r:id="rId8" imgW="965200" imgH="228600" progId="Equation.3">
                    <p:embed/>
                  </p:oleObj>
                </mc:Choice>
                <mc:Fallback>
                  <p:oleObj r:id="rId8" imgW="965200" imgH="228600" progId="Equation.3">
                    <p:embed/>
                    <p:pic>
                      <p:nvPicPr>
                        <p:cNvPr id="102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3632"/>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9" name="Rectangle 15"/>
            <p:cNvSpPr>
              <a:spLocks noChangeArrowheads="1"/>
            </p:cNvSpPr>
            <p:nvPr/>
          </p:nvSpPr>
          <p:spPr bwMode="auto">
            <a:xfrm>
              <a:off x="675" y="3612"/>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2</a:t>
              </a:r>
              <a:r>
                <a:rPr lang="zh-CN" altLang="en-US" dirty="0">
                  <a:solidFill>
                    <a:srgbClr val="160F27"/>
                  </a:solidFill>
                  <a:latin typeface="黑体" panose="02010609060101010101" pitchFamily="49" charset="-122"/>
                  <a:ea typeface="黑体" panose="02010609060101010101" pitchFamily="49" charset="-122"/>
                </a:rPr>
                <a:t>）抛物型：</a:t>
              </a:r>
            </a:p>
          </p:txBody>
        </p:sp>
      </p:grpSp>
    </p:spTree>
    <p:extLst>
      <p:ext uri="{BB962C8B-B14F-4D97-AF65-F5344CB8AC3E}">
        <p14:creationId xmlns:p14="http://schemas.microsoft.com/office/powerpoint/2010/main" val="2637527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descr="Rectangle: Click to edit Master text styles&#10;Second level&#10;Third level&#10;Fourth level&#10;Fifth level"/>
          <p:cNvSpPr>
            <a:spLocks noGrp="1" noChangeArrowheads="1"/>
          </p:cNvSpPr>
          <p:nvPr>
            <p:ph type="body" idx="1"/>
          </p:nvPr>
        </p:nvSpPr>
        <p:spPr>
          <a:xfrm>
            <a:off x="767408" y="1042255"/>
            <a:ext cx="7772400" cy="586546"/>
          </a:xfr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171450" lvl="1" indent="0" eaLnBrk="0" hangingPunct="0">
              <a:spcBef>
                <a:spcPct val="0"/>
              </a:spcBef>
              <a:buNone/>
            </a:pPr>
            <a:r>
              <a:rPr lang="zh-CN" altLang="en-US" dirty="0">
                <a:latin typeface="黑体" panose="02010609060101010101" pitchFamily="49" charset="-122"/>
                <a:ea typeface="黑体" panose="02010609060101010101" pitchFamily="49" charset="-122"/>
              </a:rPr>
              <a:t>例：可压缩理想流体定常无旋流动的速度势方程</a:t>
            </a:r>
          </a:p>
        </p:txBody>
      </p:sp>
      <mc:AlternateContent xmlns:mc="http://schemas.openxmlformats.org/markup-compatibility/2006" xmlns:a14="http://schemas.microsoft.com/office/drawing/2010/main">
        <mc:Choice Requires="a14">
          <p:sp>
            <p:nvSpPr>
              <p:cNvPr id="105476" name="Object 4"/>
              <p:cNvSpPr txBox="1"/>
              <p:nvPr/>
            </p:nvSpPr>
            <p:spPr bwMode="auto">
              <a:xfrm>
                <a:off x="1913491" y="1800251"/>
                <a:ext cx="5666072" cy="36353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𝐱𝐱</m:t>
                          </m:r>
                        </m:sub>
                      </m:sSub>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𝟐</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𝟎</m:t>
                      </m:r>
                    </m:oMath>
                  </m:oMathPara>
                </a14:m>
                <a:endParaRPr lang="zh-CN" altLang="en-US" sz="2000" b="1" dirty="0">
                  <a:solidFill>
                    <a:srgbClr val="FF9900"/>
                  </a:solidFill>
                </a:endParaRPr>
              </a:p>
            </p:txBody>
          </p:sp>
        </mc:Choice>
        <mc:Fallback xmlns="">
          <p:sp>
            <p:nvSpPr>
              <p:cNvPr id="105476" name="Object 4"/>
              <p:cNvSpPr txBox="1">
                <a:spLocks noRot="1" noChangeAspect="1" noMove="1" noResize="1" noEditPoints="1" noAdjustHandles="1" noChangeArrowheads="1" noChangeShapeType="1" noTextEdit="1"/>
              </p:cNvSpPr>
              <p:nvPr/>
            </p:nvSpPr>
            <p:spPr bwMode="auto">
              <a:xfrm>
                <a:off x="1913491" y="1800251"/>
                <a:ext cx="5666072" cy="363538"/>
              </a:xfrm>
              <a:prstGeom prst="rect">
                <a:avLst/>
              </a:prstGeom>
              <a:blipFill>
                <a:blip r:embed="rId2"/>
                <a:stretch>
                  <a:fillRect l="-538" b="-31667"/>
                </a:stretch>
              </a:blipFill>
            </p:spPr>
            <p:txBody>
              <a:bodyPr/>
              <a:lstStyle/>
              <a:p>
                <a:r>
                  <a:rPr lang="zh-CN" altLang="en-US">
                    <a:noFill/>
                  </a:rPr>
                  <a:t> </a:t>
                </a:r>
              </a:p>
            </p:txBody>
          </p:sp>
        </mc:Fallback>
      </mc:AlternateContent>
      <p:sp>
        <p:nvSpPr>
          <p:cNvPr id="2054" name="Rectangle 7"/>
          <p:cNvSpPr>
            <a:spLocks noChangeArrowheads="1"/>
          </p:cNvSpPr>
          <p:nvPr/>
        </p:nvSpPr>
        <p:spPr bwMode="auto">
          <a:xfrm>
            <a:off x="5300663" y="33147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78" name="Object 6"/>
              <p:cNvSpPr txBox="1"/>
              <p:nvPr/>
            </p:nvSpPr>
            <p:spPr bwMode="auto">
              <a:xfrm>
                <a:off x="2683019" y="3178262"/>
                <a:ext cx="3527970" cy="37147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Sup>
                        <m:sSubSupPr>
                          <m:ctrlPr>
                            <a:rPr lang="zh-CN" altLang="en-US" sz="2000" b="1" i="1">
                              <a:solidFill>
                                <a:srgbClr val="FF9900"/>
                              </a:solidFill>
                              <a:latin typeface="Cambria Math" panose="02040503050406030204" pitchFamily="18" charset="0"/>
                            </a:rPr>
                          </m:ctrlPr>
                        </m:sSubSup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𝟏𝟐</m:t>
                          </m:r>
                        </m:sub>
                        <m:sup>
                          <m:r>
                            <a:rPr lang="zh-CN" altLang="en-US" sz="2000" b="1" i="1">
                              <a:solidFill>
                                <a:srgbClr val="FF9900"/>
                              </a:solidFill>
                              <a:latin typeface="Cambria Math" panose="02040503050406030204" pitchFamily="18" charset="0"/>
                            </a:rPr>
                            <m:t>𝟐</m:t>
                          </m:r>
                        </m:sup>
                      </m:sSubSup>
                      <m:r>
                        <a:rPr lang="zh-CN" altLang="en-US" sz="2000" b="1" i="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𝟏𝟏</m:t>
                          </m:r>
                        </m:sub>
                      </m:sSub>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𝟐𝟐</m:t>
                          </m:r>
                        </m:sub>
                      </m:sSub>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𝒂</m:t>
                          </m:r>
                        </m:e>
                        <m:sup>
                          <m:r>
                            <a:rPr lang="zh-CN" altLang="en-US" sz="2000" b="1">
                              <a:solidFill>
                                <a:srgbClr val="FF9900"/>
                              </a:solidFill>
                              <a:latin typeface="Cambria Math" panose="02040503050406030204" pitchFamily="18" charset="0"/>
                            </a:rPr>
                            <m:t>𝟒</m:t>
                          </m:r>
                        </m:sup>
                      </m:sSup>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𝑴</m:t>
                          </m:r>
                        </m:e>
                        <m:sup>
                          <m:r>
                            <a:rPr lang="zh-CN" altLang="en-US" sz="2000" b="1" i="1">
                              <a:solidFill>
                                <a:srgbClr val="FF9900"/>
                              </a:solidFill>
                              <a:latin typeface="Cambria Math" panose="02040503050406030204" pitchFamily="18" charset="0"/>
                            </a:rPr>
                            <m:t>𝟐</m:t>
                          </m:r>
                        </m:sup>
                      </m:sSup>
                      <m:r>
                        <a:rPr lang="zh-CN" altLang="en-US" sz="2000" b="1" i="1">
                          <a:solidFill>
                            <a:srgbClr val="FF9900"/>
                          </a:solidFill>
                          <a:latin typeface="Cambria Math" panose="02040503050406030204" pitchFamily="18" charset="0"/>
                        </a:rPr>
                        <m:t>−</m:t>
                      </m:r>
                      <m:r>
                        <a:rPr lang="zh-CN" altLang="en-US" sz="2000" b="1" i="1">
                          <a:solidFill>
                            <a:srgbClr val="FF9900"/>
                          </a:solidFill>
                          <a:latin typeface="Cambria Math" panose="02040503050406030204" pitchFamily="18" charset="0"/>
                        </a:rPr>
                        <m:t>𝟏</m:t>
                      </m:r>
                      <m:r>
                        <a:rPr lang="zh-CN" altLang="en-US" sz="2000" b="1" i="1">
                          <a:solidFill>
                            <a:srgbClr val="FF9900"/>
                          </a:solidFill>
                          <a:latin typeface="Cambria Math" panose="02040503050406030204" pitchFamily="18" charset="0"/>
                        </a:rPr>
                        <m:t>)</m:t>
                      </m:r>
                    </m:oMath>
                  </m:oMathPara>
                </a14:m>
                <a:endParaRPr lang="zh-CN" altLang="en-US" sz="2000" b="1" dirty="0">
                  <a:solidFill>
                    <a:srgbClr val="FF9900"/>
                  </a:solidFill>
                  <a:cs typeface="Times New Roman" panose="02020603050405020304" pitchFamily="18" charset="0"/>
                </a:endParaRPr>
              </a:p>
            </p:txBody>
          </p:sp>
        </mc:Choice>
        <mc:Fallback xmlns="">
          <p:sp>
            <p:nvSpPr>
              <p:cNvPr id="105478" name="Object 6"/>
              <p:cNvSpPr txBox="1">
                <a:spLocks noRot="1" noChangeAspect="1" noMove="1" noResize="1" noEditPoints="1" noAdjustHandles="1" noChangeArrowheads="1" noChangeShapeType="1" noTextEdit="1"/>
              </p:cNvSpPr>
              <p:nvPr/>
            </p:nvSpPr>
            <p:spPr bwMode="auto">
              <a:xfrm>
                <a:off x="2683019" y="3178262"/>
                <a:ext cx="3527970" cy="371475"/>
              </a:xfrm>
              <a:prstGeom prst="rect">
                <a:avLst/>
              </a:prstGeom>
              <a:blipFill>
                <a:blip r:embed="rId3"/>
                <a:stretch>
                  <a:fillRect b="-31148"/>
                </a:stretch>
              </a:blipFill>
            </p:spPr>
            <p:txBody>
              <a:bodyPr/>
              <a:lstStyle/>
              <a:p>
                <a:r>
                  <a:rPr lang="zh-CN" altLang="en-US">
                    <a:noFill/>
                  </a:rPr>
                  <a:t> </a:t>
                </a:r>
              </a:p>
            </p:txBody>
          </p:sp>
        </mc:Fallback>
      </mc:AlternateContent>
      <p:sp>
        <p:nvSpPr>
          <p:cNvPr id="105480" name="Rectangle 8" descr="Rectangle: Click to edit Master text styles&#10;Second level&#10;Third level&#10;Fourth level&#10;Fifth level"/>
          <p:cNvSpPr>
            <a:spLocks noChangeArrowheads="1"/>
          </p:cNvSpPr>
          <p:nvPr/>
        </p:nvSpPr>
        <p:spPr bwMode="auto">
          <a:xfrm>
            <a:off x="807192" y="2291556"/>
            <a:ext cx="77724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a:t>
            </a:r>
            <a:r>
              <a:rPr lang="en-US" altLang="zh-CN" dirty="0">
                <a:solidFill>
                  <a:schemeClr val="accent2">
                    <a:lumMod val="50000"/>
                  </a:schemeClr>
                </a:solidFill>
                <a:latin typeface="黑体" panose="02010609060101010101" pitchFamily="49" charset="-122"/>
                <a:ea typeface="黑体" panose="02010609060101010101" pitchFamily="49" charset="-122"/>
              </a:rPr>
              <a:t>φ</a:t>
            </a:r>
            <a:r>
              <a:rPr lang="zh-CN" altLang="en-US" dirty="0">
                <a:solidFill>
                  <a:schemeClr val="accent2">
                    <a:lumMod val="50000"/>
                  </a:schemeClr>
                </a:solidFill>
                <a:latin typeface="黑体" panose="02010609060101010101" pitchFamily="49" charset="-122"/>
                <a:ea typeface="黑体" panose="02010609060101010101" pitchFamily="49" charset="-122"/>
              </a:rPr>
              <a:t>是速度势；</a:t>
            </a:r>
            <a:r>
              <a:rPr lang="en-US" altLang="zh-CN" dirty="0">
                <a:solidFill>
                  <a:schemeClr val="accent2">
                    <a:lumMod val="50000"/>
                  </a:schemeClr>
                </a:solidFill>
                <a:latin typeface="黑体" panose="02010609060101010101" pitchFamily="49" charset="-122"/>
                <a:ea typeface="黑体" panose="02010609060101010101" pitchFamily="49" charset="-122"/>
              </a:rPr>
              <a:t>a</a:t>
            </a:r>
            <a:r>
              <a:rPr lang="zh-CN" altLang="en-US" dirty="0">
                <a:solidFill>
                  <a:schemeClr val="accent2">
                    <a:lumMod val="50000"/>
                  </a:schemeClr>
                </a:solidFill>
                <a:latin typeface="黑体" panose="02010609060101010101" pitchFamily="49" charset="-122"/>
                <a:ea typeface="黑体" panose="02010609060101010101" pitchFamily="49" charset="-122"/>
              </a:rPr>
              <a:t>是当地音速。这是一个非线性偏微分方程，仍然可按上述方法分类。其判别式为</a:t>
            </a:r>
          </a:p>
        </p:txBody>
      </p:sp>
      <p:sp>
        <p:nvSpPr>
          <p:cNvPr id="105481" name="Rectangle 9" descr="Rectangle: Click to edit Master text styles&#10;Second level&#10;Third level&#10;Fourth level&#10;Fifth level"/>
          <p:cNvSpPr>
            <a:spLocks noChangeArrowheads="1"/>
          </p:cNvSpPr>
          <p:nvPr/>
        </p:nvSpPr>
        <p:spPr bwMode="auto">
          <a:xfrm>
            <a:off x="815077" y="3705199"/>
            <a:ext cx="77724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由此可见，对于亚音速流动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，方程属于椭圆型；</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对于超音速流动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，方程为双曲型。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在不同计算域中，方程的类型可能发生变化。方程类型的不同是与相应流场物理性质的不同相联系的。 </a:t>
            </a:r>
          </a:p>
        </p:txBody>
      </p:sp>
    </p:spTree>
    <p:extLst>
      <p:ext uri="{BB962C8B-B14F-4D97-AF65-F5344CB8AC3E}">
        <p14:creationId xmlns:p14="http://schemas.microsoft.com/office/powerpoint/2010/main" val="3515117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3"/>
          <p:cNvSpPr txBox="1">
            <a:spLocks noChangeArrowheads="1"/>
          </p:cNvSpPr>
          <p:nvPr/>
        </p:nvSpPr>
        <p:spPr bwMode="auto">
          <a:xfrm>
            <a:off x="639386" y="253583"/>
            <a:ext cx="2448272"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定解条件</a:t>
            </a:r>
          </a:p>
        </p:txBody>
      </p:sp>
      <p:sp>
        <p:nvSpPr>
          <p:cNvPr id="4" name="Rectangle 5" descr="Rectangle: Click to edit Master text styles&#10;Second level&#10;Third level&#10;Fourth level&#10;Fifth level">
            <a:extLst>
              <a:ext uri="{FF2B5EF4-FFF2-40B4-BE49-F238E27FC236}">
                <a16:creationId xmlns:a16="http://schemas.microsoft.com/office/drawing/2014/main" id="{B97909A8-875C-41CE-9F3D-F4C9AD827062}"/>
              </a:ext>
            </a:extLst>
          </p:cNvPr>
          <p:cNvSpPr>
            <a:spLocks noChangeArrowheads="1"/>
          </p:cNvSpPr>
          <p:nvPr/>
        </p:nvSpPr>
        <p:spPr bwMode="auto">
          <a:xfrm>
            <a:off x="551384" y="994098"/>
            <a:ext cx="797355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在解决实际流动问题中，要求一个解，不仅要满足微分方程，还要满足某些附加条件，例如初始条件或边值条件。</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对与偏微分方程有关的物理问题，必须考察给出方程的合理性，同时要考虑对附加条件提法的要求。这样，就需要研究偏微分方程定解问题在数学上的适定性。</a:t>
            </a:r>
          </a:p>
        </p:txBody>
      </p:sp>
    </p:spTree>
    <p:extLst>
      <p:ext uri="{BB962C8B-B14F-4D97-AF65-F5344CB8AC3E}">
        <p14:creationId xmlns:p14="http://schemas.microsoft.com/office/powerpoint/2010/main" val="388810075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13F7563-8EE6-4674-BB13-39817759F30E}"/>
              </a:ext>
            </a:extLst>
          </p:cNvPr>
          <p:cNvSpPr txBox="1">
            <a:spLocks noChangeArrowheads="1"/>
          </p:cNvSpPr>
          <p:nvPr/>
        </p:nvSpPr>
        <p:spPr bwMode="auto">
          <a:xfrm>
            <a:off x="839416" y="1124744"/>
            <a:ext cx="7560840" cy="2492990"/>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ct val="50000"/>
              </a:spcBef>
              <a:buNone/>
            </a:pPr>
            <a:r>
              <a:rPr lang="zh-CN" altLang="en-US" sz="2400" b="0" dirty="0">
                <a:latin typeface="黑体" panose="02010609060101010101" pitchFamily="49" charset="-122"/>
                <a:ea typeface="黑体" panose="02010609060101010101" pitchFamily="49" charset="-122"/>
              </a:rPr>
              <a:t>初始条件和边界条件是确定微分方程解必不可少的条件，合称为定解条件。</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定解条件少给了，无法定解，即所谓欠定；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多给了可能产生矛盾，即所谓过定；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只有给出适当个数的定解条件才能求解，即所谓适定。</a:t>
            </a:r>
          </a:p>
        </p:txBody>
      </p:sp>
      <p:sp>
        <p:nvSpPr>
          <p:cNvPr id="6" name="矩形 5">
            <a:extLst>
              <a:ext uri="{FF2B5EF4-FFF2-40B4-BE49-F238E27FC236}">
                <a16:creationId xmlns:a16="http://schemas.microsoft.com/office/drawing/2014/main" id="{2794471C-1C57-4238-B27A-1641BF7BFBAF}"/>
              </a:ext>
            </a:extLst>
          </p:cNvPr>
          <p:cNvSpPr/>
          <p:nvPr/>
        </p:nvSpPr>
        <p:spPr>
          <a:xfrm>
            <a:off x="839416" y="3817785"/>
            <a:ext cx="3934090"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solidFill>
                  <a:srgbClr val="160F27"/>
                </a:solidFill>
                <a:latin typeface="黑体" panose="02010609060101010101" pitchFamily="49" charset="-122"/>
                <a:ea typeface="黑体" panose="02010609060101010101" pitchFamily="49" charset="-122"/>
              </a:rPr>
              <a:t>解的存在性与解的唯一性</a:t>
            </a:r>
            <a:endParaRPr lang="zh-CN" altLang="en-US" sz="2400" dirty="0">
              <a:latin typeface="黑体" panose="02010609060101010101" pitchFamily="49" charset="-122"/>
              <a:ea typeface="黑体" panose="02010609060101010101" pitchFamily="49" charset="-122"/>
            </a:endParaRPr>
          </a:p>
        </p:txBody>
      </p:sp>
      <p:sp>
        <p:nvSpPr>
          <p:cNvPr id="4" name="Rectangle 23">
            <a:extLst>
              <a:ext uri="{FF2B5EF4-FFF2-40B4-BE49-F238E27FC236}">
                <a16:creationId xmlns:a16="http://schemas.microsoft.com/office/drawing/2014/main" id="{4F0D6A74-0664-4D94-BCD5-40453BF99D02}"/>
              </a:ext>
            </a:extLst>
          </p:cNvPr>
          <p:cNvSpPr>
            <a:spLocks noChangeArrowheads="1"/>
          </p:cNvSpPr>
          <p:nvPr/>
        </p:nvSpPr>
        <p:spPr bwMode="auto">
          <a:xfrm>
            <a:off x="966952" y="4493069"/>
            <a:ext cx="8281988" cy="1200329"/>
          </a:xfrm>
          <a:prstGeom prst="rect">
            <a:avLst/>
          </a:prstGeom>
          <a:solidFill>
            <a:schemeClr val="accent6">
              <a:lumMod val="75000"/>
            </a:schemeClr>
          </a:solidFill>
          <a:ln>
            <a:noFill/>
          </a:ln>
          <a:effectLst/>
        </p:spPr>
        <p:txBody>
          <a:bodyPr vert="horz" wrap="square" lIns="91440" tIns="45720" rIns="91440" bIns="45720" numCol="1" anchor="t" anchorCtr="0" compatLnSpc="1">
            <a:prstTxWarp prst="textNoShape">
              <a:avLst/>
            </a:prstTxWarp>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None/>
            </a:pPr>
            <a:r>
              <a:rPr lang="zh-CN" altLang="en-US" sz="2400" dirty="0">
                <a:solidFill>
                  <a:schemeClr val="bg1"/>
                </a:solidFill>
                <a:latin typeface="黑体" panose="02010609060101010101" pitchFamily="49" charset="-122"/>
                <a:ea typeface="黑体" panose="02010609060101010101" pitchFamily="49" charset="-122"/>
              </a:rPr>
              <a:t>定解域边界上的某点是否要给出定解条件，可从该点处作特征线，若其方向指向定解域内，则需要给出定解条件，否则不必给。</a:t>
            </a:r>
          </a:p>
        </p:txBody>
      </p:sp>
    </p:spTree>
    <p:extLst>
      <p:ext uri="{BB962C8B-B14F-4D97-AF65-F5344CB8AC3E}">
        <p14:creationId xmlns:p14="http://schemas.microsoft.com/office/powerpoint/2010/main" val="2841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Grp="1" noChangeAspect="1"/>
          </p:cNvGraphicFramePr>
          <p:nvPr>
            <p:ph sz="half" idx="1"/>
            <p:extLst>
              <p:ext uri="{D42A27DB-BD31-4B8C-83A1-F6EECF244321}">
                <p14:modId xmlns:p14="http://schemas.microsoft.com/office/powerpoint/2010/main" val="3783495219"/>
              </p:ext>
            </p:extLst>
          </p:nvPr>
        </p:nvGraphicFramePr>
        <p:xfrm>
          <a:off x="1251305" y="1646466"/>
          <a:ext cx="2865438" cy="2359025"/>
        </p:xfrm>
        <a:graphic>
          <a:graphicData uri="http://schemas.openxmlformats.org/presentationml/2006/ole">
            <mc:AlternateContent xmlns:mc="http://schemas.openxmlformats.org/markup-compatibility/2006">
              <mc:Choice xmlns:v="urn:schemas-microsoft-com:vml" Requires="v">
                <p:oleObj spid="_x0000_s20570" name="公式" r:id="rId3" imgW="1504911" imgH="1238220" progId="Equation.3">
                  <p:embed/>
                </p:oleObj>
              </mc:Choice>
              <mc:Fallback>
                <p:oleObj name="公式" r:id="rId3" imgW="1504911" imgH="1238220" progId="Equation.3">
                  <p:embed/>
                  <p:pic>
                    <p:nvPicPr>
                      <p:cNvPr id="706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305" y="1646466"/>
                        <a:ext cx="2865438" cy="235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Text Box 3"/>
          <p:cNvSpPr txBox="1">
            <a:spLocks noChangeArrowheads="1"/>
          </p:cNvSpPr>
          <p:nvPr/>
        </p:nvSpPr>
        <p:spPr bwMode="auto">
          <a:xfrm>
            <a:off x="1023477" y="1072733"/>
            <a:ext cx="4506292" cy="461665"/>
          </a:xfrm>
          <a:prstGeom prst="rect">
            <a:avLst/>
          </a:prstGeom>
          <a:solidFill>
            <a:schemeClr val="tx2">
              <a:lumMod val="20000"/>
              <a:lumOff val="80000"/>
              <a:alpha val="70000"/>
            </a:schemeClr>
          </a:solidFill>
          <a:ln>
            <a:noFill/>
          </a:ln>
          <a:effectLst/>
        </p:spPr>
        <p:txBody>
          <a:bodyPr wrap="square">
            <a:spAutoFit/>
          </a:bodyPr>
          <a:lstStyle>
            <a:defPPr>
              <a:defRPr lang="en-US"/>
            </a:defPPr>
            <a:lvl1pPr eaLnBrk="1" hangingPunct="1">
              <a:spcBef>
                <a:spcPct val="2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例：一维可压缩无粘性流动方程</a:t>
            </a:r>
          </a:p>
        </p:txBody>
      </p:sp>
      <p:graphicFrame>
        <p:nvGraphicFramePr>
          <p:cNvPr id="70660" name="Object 4"/>
          <p:cNvGraphicFramePr>
            <a:graphicFrameLocks noGrp="1" noChangeAspect="1"/>
          </p:cNvGraphicFramePr>
          <p:nvPr>
            <p:ph sz="half" idx="2"/>
            <p:extLst>
              <p:ext uri="{D42A27DB-BD31-4B8C-83A1-F6EECF244321}">
                <p14:modId xmlns:p14="http://schemas.microsoft.com/office/powerpoint/2010/main" val="2213425995"/>
              </p:ext>
            </p:extLst>
          </p:nvPr>
        </p:nvGraphicFramePr>
        <p:xfrm>
          <a:off x="1251306" y="4158792"/>
          <a:ext cx="1878013" cy="2112962"/>
        </p:xfrm>
        <a:graphic>
          <a:graphicData uri="http://schemas.openxmlformats.org/presentationml/2006/ole">
            <mc:AlternateContent xmlns:mc="http://schemas.openxmlformats.org/markup-compatibility/2006">
              <mc:Choice xmlns:v="urn:schemas-microsoft-com:vml" Requires="v">
                <p:oleObj spid="_x0000_s20571" name="公式" r:id="rId5" imgW="1009757" imgH="1133460" progId="Equation.3">
                  <p:embed/>
                </p:oleObj>
              </mc:Choice>
              <mc:Fallback>
                <p:oleObj name="公式" r:id="rId5" imgW="1009757" imgH="1133460" progId="Equation.3">
                  <p:embed/>
                  <p:pic>
                    <p:nvPicPr>
                      <p:cNvPr id="706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306" y="4158792"/>
                        <a:ext cx="1878013" cy="211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661" name="Group 51"/>
          <p:cNvGrpSpPr>
            <a:grpSpLocks/>
          </p:cNvGrpSpPr>
          <p:nvPr/>
        </p:nvGrpSpPr>
        <p:grpSpPr bwMode="auto">
          <a:xfrm>
            <a:off x="4461376" y="4150379"/>
            <a:ext cx="3521075" cy="2471738"/>
            <a:chOff x="2971" y="2372"/>
            <a:chExt cx="2218" cy="1557"/>
          </a:xfrm>
        </p:grpSpPr>
        <p:sp>
          <p:nvSpPr>
            <p:cNvPr id="70682" name="Rectangle 26"/>
            <p:cNvSpPr>
              <a:spLocks noChangeArrowheads="1"/>
            </p:cNvSpPr>
            <p:nvPr/>
          </p:nvSpPr>
          <p:spPr bwMode="auto">
            <a:xfrm>
              <a:off x="4788" y="3612"/>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sp>
          <p:nvSpPr>
            <p:cNvPr id="70683" name="Line 27"/>
            <p:cNvSpPr>
              <a:spLocks noChangeShapeType="1"/>
            </p:cNvSpPr>
            <p:nvPr/>
          </p:nvSpPr>
          <p:spPr bwMode="auto">
            <a:xfrm>
              <a:off x="2971" y="3652"/>
              <a:ext cx="2003"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28"/>
            <p:cNvSpPr>
              <a:spLocks noChangeShapeType="1"/>
            </p:cNvSpPr>
            <p:nvPr/>
          </p:nvSpPr>
          <p:spPr bwMode="auto">
            <a:xfrm flipV="1">
              <a:off x="3463" y="2614"/>
              <a:ext cx="0" cy="131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Rectangle 29"/>
            <p:cNvSpPr>
              <a:spLocks noChangeArrowheads="1"/>
            </p:cNvSpPr>
            <p:nvPr/>
          </p:nvSpPr>
          <p:spPr bwMode="auto">
            <a:xfrm>
              <a:off x="3279" y="2511"/>
              <a:ext cx="154"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86" name="Line 31"/>
            <p:cNvSpPr>
              <a:spLocks noChangeShapeType="1"/>
            </p:cNvSpPr>
            <p:nvPr/>
          </p:nvSpPr>
          <p:spPr bwMode="auto">
            <a:xfrm>
              <a:off x="4112"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Line 32"/>
            <p:cNvSpPr>
              <a:spLocks noChangeShapeType="1"/>
            </p:cNvSpPr>
            <p:nvPr/>
          </p:nvSpPr>
          <p:spPr bwMode="auto">
            <a:xfrm>
              <a:off x="4666"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Rectangle 33"/>
            <p:cNvSpPr>
              <a:spLocks noChangeArrowheads="1"/>
            </p:cNvSpPr>
            <p:nvPr/>
          </p:nvSpPr>
          <p:spPr bwMode="auto">
            <a:xfrm>
              <a:off x="4067" y="3627"/>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89" name="Rectangle 34"/>
            <p:cNvSpPr>
              <a:spLocks noChangeArrowheads="1"/>
            </p:cNvSpPr>
            <p:nvPr/>
          </p:nvSpPr>
          <p:spPr bwMode="auto">
            <a:xfrm>
              <a:off x="4074" y="2372"/>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90" name="Rectangle 35"/>
            <p:cNvSpPr>
              <a:spLocks noChangeArrowheads="1"/>
            </p:cNvSpPr>
            <p:nvPr/>
          </p:nvSpPr>
          <p:spPr bwMode="auto">
            <a:xfrm>
              <a:off x="4625" y="2376"/>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91" name="Rectangle 36"/>
            <p:cNvSpPr>
              <a:spLocks noChangeArrowheads="1"/>
            </p:cNvSpPr>
            <p:nvPr/>
          </p:nvSpPr>
          <p:spPr bwMode="auto">
            <a:xfrm>
              <a:off x="4634" y="3616"/>
              <a:ext cx="24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grpSp>
          <p:nvGrpSpPr>
            <p:cNvPr id="70692" name="Group 37"/>
            <p:cNvGrpSpPr>
              <a:grpSpLocks/>
            </p:cNvGrpSpPr>
            <p:nvPr/>
          </p:nvGrpSpPr>
          <p:grpSpPr bwMode="auto">
            <a:xfrm rot="-1402378">
              <a:off x="4045" y="2614"/>
              <a:ext cx="267" cy="279"/>
              <a:chOff x="4113" y="2840"/>
              <a:chExt cx="280" cy="348"/>
            </a:xfrm>
          </p:grpSpPr>
          <p:sp>
            <p:nvSpPr>
              <p:cNvPr id="70701" name="Line 38"/>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39"/>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40"/>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41"/>
            <p:cNvGrpSpPr>
              <a:grpSpLocks/>
            </p:cNvGrpSpPr>
            <p:nvPr/>
          </p:nvGrpSpPr>
          <p:grpSpPr bwMode="auto">
            <a:xfrm rot="-1163282">
              <a:off x="4609" y="2610"/>
              <a:ext cx="267" cy="280"/>
              <a:chOff x="4113" y="2840"/>
              <a:chExt cx="280" cy="348"/>
            </a:xfrm>
          </p:grpSpPr>
          <p:sp>
            <p:nvSpPr>
              <p:cNvPr id="70698" name="Line 42"/>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Line 43"/>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0" name="Line 44"/>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45"/>
            <p:cNvGrpSpPr>
              <a:grpSpLocks/>
            </p:cNvGrpSpPr>
            <p:nvPr/>
          </p:nvGrpSpPr>
          <p:grpSpPr bwMode="auto">
            <a:xfrm rot="-1654613">
              <a:off x="4252" y="3324"/>
              <a:ext cx="267" cy="279"/>
              <a:chOff x="4113" y="2840"/>
              <a:chExt cx="280" cy="348"/>
            </a:xfrm>
          </p:grpSpPr>
          <p:sp>
            <p:nvSpPr>
              <p:cNvPr id="70695" name="Line 46"/>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Line 47"/>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Line 48"/>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0662" name="Group 54"/>
          <p:cNvGrpSpPr>
            <a:grpSpLocks/>
          </p:cNvGrpSpPr>
          <p:nvPr/>
        </p:nvGrpSpPr>
        <p:grpSpPr bwMode="auto">
          <a:xfrm>
            <a:off x="4398384" y="1617664"/>
            <a:ext cx="3587750" cy="2347912"/>
            <a:chOff x="2971" y="799"/>
            <a:chExt cx="2260" cy="1479"/>
          </a:xfrm>
        </p:grpSpPr>
        <p:sp>
          <p:nvSpPr>
            <p:cNvPr id="70663" name="Line 6"/>
            <p:cNvSpPr>
              <a:spLocks noChangeShapeType="1"/>
            </p:cNvSpPr>
            <p:nvPr/>
          </p:nvSpPr>
          <p:spPr bwMode="auto">
            <a:xfrm>
              <a:off x="2971" y="2015"/>
              <a:ext cx="2041"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4" name="Line 7"/>
            <p:cNvSpPr>
              <a:spLocks noChangeShapeType="1"/>
            </p:cNvSpPr>
            <p:nvPr/>
          </p:nvSpPr>
          <p:spPr bwMode="auto">
            <a:xfrm flipV="1">
              <a:off x="3473" y="1029"/>
              <a:ext cx="0" cy="1249"/>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5" name="Rectangle 8"/>
            <p:cNvSpPr>
              <a:spLocks noChangeArrowheads="1"/>
            </p:cNvSpPr>
            <p:nvPr/>
          </p:nvSpPr>
          <p:spPr bwMode="auto">
            <a:xfrm>
              <a:off x="3284" y="931"/>
              <a:ext cx="15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66" name="Line 10"/>
            <p:cNvSpPr>
              <a:spLocks noChangeShapeType="1"/>
            </p:cNvSpPr>
            <p:nvPr/>
          </p:nvSpPr>
          <p:spPr bwMode="auto">
            <a:xfrm>
              <a:off x="4133"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Line 11"/>
            <p:cNvSpPr>
              <a:spLocks noChangeShapeType="1"/>
            </p:cNvSpPr>
            <p:nvPr/>
          </p:nvSpPr>
          <p:spPr bwMode="auto">
            <a:xfrm>
              <a:off x="4698"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Rectangle 12"/>
            <p:cNvSpPr>
              <a:spLocks noChangeArrowheads="1"/>
            </p:cNvSpPr>
            <p:nvPr/>
          </p:nvSpPr>
          <p:spPr bwMode="auto">
            <a:xfrm>
              <a:off x="4087" y="1991"/>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69" name="Rectangle 13"/>
            <p:cNvSpPr>
              <a:spLocks noChangeArrowheads="1"/>
            </p:cNvSpPr>
            <p:nvPr/>
          </p:nvSpPr>
          <p:spPr bwMode="auto">
            <a:xfrm>
              <a:off x="4095" y="799"/>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70" name="Rectangle 14"/>
            <p:cNvSpPr>
              <a:spLocks noChangeArrowheads="1"/>
            </p:cNvSpPr>
            <p:nvPr/>
          </p:nvSpPr>
          <p:spPr bwMode="auto">
            <a:xfrm>
              <a:off x="4656" y="803"/>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71" name="Rectangle 15"/>
            <p:cNvSpPr>
              <a:spLocks noChangeArrowheads="1"/>
            </p:cNvSpPr>
            <p:nvPr/>
          </p:nvSpPr>
          <p:spPr bwMode="auto">
            <a:xfrm>
              <a:off x="4666" y="1981"/>
              <a:ext cx="25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sp>
          <p:nvSpPr>
            <p:cNvPr id="70672" name="Line 16"/>
            <p:cNvSpPr>
              <a:spLocks noChangeShapeType="1"/>
            </p:cNvSpPr>
            <p:nvPr/>
          </p:nvSpPr>
          <p:spPr bwMode="auto">
            <a:xfrm flipV="1">
              <a:off x="4128" y="1031"/>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7"/>
            <p:cNvSpPr>
              <a:spLocks noChangeShapeType="1"/>
            </p:cNvSpPr>
            <p:nvPr/>
          </p:nvSpPr>
          <p:spPr bwMode="auto">
            <a:xfrm flipV="1">
              <a:off x="4128" y="1140"/>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18"/>
            <p:cNvSpPr>
              <a:spLocks noChangeShapeType="1"/>
            </p:cNvSpPr>
            <p:nvPr/>
          </p:nvSpPr>
          <p:spPr bwMode="auto">
            <a:xfrm flipV="1">
              <a:off x="4128" y="1004"/>
              <a:ext cx="44"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19"/>
            <p:cNvSpPr>
              <a:spLocks noChangeShapeType="1"/>
            </p:cNvSpPr>
            <p:nvPr/>
          </p:nvSpPr>
          <p:spPr bwMode="auto">
            <a:xfrm flipV="1">
              <a:off x="4703" y="963"/>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flipV="1">
              <a:off x="4703" y="1072"/>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Line 21"/>
            <p:cNvSpPr>
              <a:spLocks noChangeShapeType="1"/>
            </p:cNvSpPr>
            <p:nvPr/>
          </p:nvSpPr>
          <p:spPr bwMode="auto">
            <a:xfrm flipV="1">
              <a:off x="4703" y="936"/>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8" name="Line 22"/>
            <p:cNvSpPr>
              <a:spLocks noChangeShapeType="1"/>
            </p:cNvSpPr>
            <p:nvPr/>
          </p:nvSpPr>
          <p:spPr bwMode="auto">
            <a:xfrm flipV="1">
              <a:off x="4381" y="1736"/>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9" name="Line 23"/>
            <p:cNvSpPr>
              <a:spLocks noChangeShapeType="1"/>
            </p:cNvSpPr>
            <p:nvPr/>
          </p:nvSpPr>
          <p:spPr bwMode="auto">
            <a:xfrm flipV="1">
              <a:off x="4381" y="1845"/>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24"/>
            <p:cNvSpPr>
              <a:spLocks noChangeShapeType="1"/>
            </p:cNvSpPr>
            <p:nvPr/>
          </p:nvSpPr>
          <p:spPr bwMode="auto">
            <a:xfrm flipV="1">
              <a:off x="4381" y="1709"/>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Rectangle 50"/>
            <p:cNvSpPr>
              <a:spLocks noChangeArrowheads="1"/>
            </p:cNvSpPr>
            <p:nvPr/>
          </p:nvSpPr>
          <p:spPr bwMode="auto">
            <a:xfrm>
              <a:off x="4830" y="1978"/>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grpSp>
      <p:sp>
        <p:nvSpPr>
          <p:cNvPr id="2" name="文本框 1">
            <a:extLst>
              <a:ext uri="{FF2B5EF4-FFF2-40B4-BE49-F238E27FC236}">
                <a16:creationId xmlns:a16="http://schemas.microsoft.com/office/drawing/2014/main" id="{E99D4812-A99D-4958-B2E9-50B1ED9C637E}"/>
              </a:ext>
            </a:extLst>
          </p:cNvPr>
          <p:cNvSpPr txBox="1"/>
          <p:nvPr/>
        </p:nvSpPr>
        <p:spPr>
          <a:xfrm>
            <a:off x="8036936" y="2908857"/>
            <a:ext cx="877163" cy="369332"/>
          </a:xfrm>
          <a:prstGeom prst="rect">
            <a:avLst/>
          </a:prstGeom>
          <a:noFill/>
        </p:spPr>
        <p:txBody>
          <a:bodyPr wrap="none" rtlCol="0">
            <a:spAutoFit/>
          </a:bodyPr>
          <a:lstStyle/>
          <a:p>
            <a:r>
              <a:rPr lang="zh-CN" altLang="en-US" b="1" dirty="0"/>
              <a:t>超音速</a:t>
            </a:r>
          </a:p>
        </p:txBody>
      </p:sp>
      <p:sp>
        <p:nvSpPr>
          <p:cNvPr id="49" name="文本框 48">
            <a:extLst>
              <a:ext uri="{FF2B5EF4-FFF2-40B4-BE49-F238E27FC236}">
                <a16:creationId xmlns:a16="http://schemas.microsoft.com/office/drawing/2014/main" id="{81A3531D-1B8E-45D3-B9D1-2FE7054E1AAD}"/>
              </a:ext>
            </a:extLst>
          </p:cNvPr>
          <p:cNvSpPr txBox="1"/>
          <p:nvPr/>
        </p:nvSpPr>
        <p:spPr>
          <a:xfrm>
            <a:off x="8031664" y="5017669"/>
            <a:ext cx="877163" cy="369332"/>
          </a:xfrm>
          <a:prstGeom prst="rect">
            <a:avLst/>
          </a:prstGeom>
          <a:noFill/>
        </p:spPr>
        <p:txBody>
          <a:bodyPr wrap="none" rtlCol="0">
            <a:spAutoFit/>
          </a:bodyPr>
          <a:lstStyle/>
          <a:p>
            <a:r>
              <a:rPr lang="zh-CN" altLang="en-US" b="1" dirty="0"/>
              <a:t>亚音速</a:t>
            </a:r>
          </a:p>
        </p:txBody>
      </p:sp>
    </p:spTree>
    <p:extLst>
      <p:ext uri="{BB962C8B-B14F-4D97-AF65-F5344CB8AC3E}">
        <p14:creationId xmlns:p14="http://schemas.microsoft.com/office/powerpoint/2010/main" val="3926041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绪论-手摇计算机"/>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981259"/>
            <a:ext cx="3672408" cy="489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39818" y="1196752"/>
            <a:ext cx="3456382" cy="2544927"/>
          </a:xfrm>
          <a:prstGeom prst="rect">
            <a:avLst/>
          </a:prstGeom>
          <a:solidFill>
            <a:schemeClr val="tx2">
              <a:lumMod val="20000"/>
              <a:lumOff val="80000"/>
              <a:alpha val="28000"/>
            </a:schemeClr>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4000" b="1" dirty="0">
                <a:solidFill>
                  <a:schemeClr val="accent2">
                    <a:lumMod val="75000"/>
                  </a:schemeClr>
                </a:solidFill>
                <a:latin typeface="黑体" panose="02010609060101010101" pitchFamily="49" charset="-122"/>
                <a:ea typeface="黑体" panose="02010609060101010101" pitchFamily="49" charset="-122"/>
              </a:rPr>
              <a:t>1933</a:t>
            </a:r>
            <a:r>
              <a:rPr lang="zh-CN" altLang="en-US" sz="4000" b="1" dirty="0">
                <a:solidFill>
                  <a:schemeClr val="accent2">
                    <a:lumMod val="75000"/>
                  </a:schemeClr>
                </a:solidFill>
                <a:latin typeface="黑体" panose="02010609060101010101" pitchFamily="49" charset="-122"/>
                <a:ea typeface="黑体" panose="02010609060101010101" pitchFamily="49" charset="-122"/>
              </a:rPr>
              <a:t>年</a:t>
            </a:r>
            <a:r>
              <a:rPr lang="zh-CN" altLang="en-US" sz="2400" b="1" dirty="0">
                <a:solidFill>
                  <a:schemeClr val="accent2">
                    <a:lumMod val="50000"/>
                  </a:schemeClr>
                </a:solidFill>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英国人</a:t>
            </a:r>
            <a:r>
              <a:rPr lang="en-US" altLang="zh-CN" sz="2400" b="1" dirty="0">
                <a:latin typeface="黑体" panose="02010609060101010101" pitchFamily="49" charset="-122"/>
                <a:ea typeface="黑体" panose="02010609060101010101" pitchFamily="49" charset="-122"/>
              </a:rPr>
              <a:t>Thom</a:t>
            </a:r>
            <a:r>
              <a:rPr lang="zh-CN" altLang="en-US" sz="2400" b="1" dirty="0">
                <a:latin typeface="黑体" panose="02010609060101010101" pitchFamily="49" charset="-122"/>
                <a:ea typeface="黑体" panose="02010609060101010101" pitchFamily="49" charset="-122"/>
              </a:rPr>
              <a:t>首次用</a:t>
            </a:r>
            <a:r>
              <a:rPr lang="zh-CN" altLang="en-US" sz="2400" b="1" dirty="0">
                <a:solidFill>
                  <a:schemeClr val="accent2">
                    <a:lumMod val="75000"/>
                  </a:schemeClr>
                </a:solidFill>
                <a:latin typeface="黑体" panose="02010609060101010101" pitchFamily="49" charset="-122"/>
                <a:ea typeface="黑体" panose="02010609060101010101" pitchFamily="49" charset="-122"/>
              </a:rPr>
              <a:t>手摇计算机</a:t>
            </a:r>
            <a:r>
              <a:rPr lang="zh-CN" altLang="en-US" sz="2400" b="1" dirty="0">
                <a:latin typeface="黑体" panose="02010609060101010101" pitchFamily="49" charset="-122"/>
                <a:ea typeface="黑体" panose="02010609060101010101" pitchFamily="49" charset="-122"/>
              </a:rPr>
              <a:t>数值求解了二维粘性流体偏微分方程，</a:t>
            </a:r>
            <a:r>
              <a:rPr lang="en-US" altLang="zh-CN" sz="2400" b="1" dirty="0">
                <a:latin typeface="黑体" panose="02010609060101010101" pitchFamily="49" charset="-122"/>
                <a:ea typeface="黑体" panose="02010609060101010101" pitchFamily="49" charset="-122"/>
              </a:rPr>
              <a:t>CFD</a:t>
            </a:r>
            <a:r>
              <a:rPr lang="zh-CN" altLang="en-US" sz="2400" b="1" dirty="0">
                <a:latin typeface="黑体" panose="02010609060101010101" pitchFamily="49" charset="-122"/>
                <a:ea typeface="黑体" panose="02010609060101010101" pitchFamily="49" charset="-122"/>
              </a:rPr>
              <a:t>由此而生。</a:t>
            </a:r>
          </a:p>
        </p:txBody>
      </p:sp>
    </p:spTree>
    <p:extLst>
      <p:ext uri="{BB962C8B-B14F-4D97-AF65-F5344CB8AC3E}">
        <p14:creationId xmlns:p14="http://schemas.microsoft.com/office/powerpoint/2010/main" val="32121700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sz="half" idx="4294967295"/>
          </p:nvPr>
        </p:nvSpPr>
        <p:spPr>
          <a:xfrm>
            <a:off x="335360" y="273444"/>
            <a:ext cx="8928992" cy="6223242"/>
          </a:xfrm>
          <a:solidFill>
            <a:schemeClr val="accent1">
              <a:lumMod val="20000"/>
              <a:lumOff val="80000"/>
            </a:schemeClr>
          </a:solidFill>
        </p:spPr>
        <p:txBody>
          <a:bodyPr wrap="square">
            <a:spAutoFit/>
          </a:bodyPr>
          <a:lstStyle/>
          <a:p>
            <a:pPr marL="0" indent="0">
              <a:buNone/>
            </a:pPr>
            <a:endPar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rPr>
              <a:t>    </a:t>
            </a:r>
            <a:r>
              <a:rPr lang="zh-CN" altLang="en-US" sz="2400" dirty="0">
                <a:solidFill>
                  <a:schemeClr val="accent2"/>
                </a:solidFill>
                <a:latin typeface="Times New Roman" panose="02020603050405020304" pitchFamily="18" charset="0"/>
                <a:ea typeface="楷体_GB2312" pitchFamily="49" charset="-122"/>
                <a:cs typeface="Times New Roman" panose="02020603050405020304" pitchFamily="18" charset="0"/>
              </a:rPr>
              <a:t>课后作业</a:t>
            </a: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1.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讨论对流方程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2.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讨论线性</a:t>
            </a: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Burgers</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a:t>
            </a: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p:txBody>
      </p:sp>
      <p:sp>
        <p:nvSpPr>
          <p:cNvPr id="66564" name="Rectangle 6"/>
          <p:cNvSpPr>
            <a:spLocks noChangeArrowheads="1"/>
          </p:cNvSpPr>
          <p:nvPr/>
        </p:nvSpPr>
        <p:spPr bwMode="auto">
          <a:xfrm>
            <a:off x="155848" y="29718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6566" name="Object 11"/>
          <p:cNvGraphicFramePr>
            <a:graphicFrameLocks noChangeAspect="1"/>
          </p:cNvGraphicFramePr>
          <p:nvPr>
            <p:extLst>
              <p:ext uri="{D42A27DB-BD31-4B8C-83A1-F6EECF244321}">
                <p14:modId xmlns:p14="http://schemas.microsoft.com/office/powerpoint/2010/main" val="463651919"/>
              </p:ext>
            </p:extLst>
          </p:nvPr>
        </p:nvGraphicFramePr>
        <p:xfrm>
          <a:off x="2927648" y="918643"/>
          <a:ext cx="1974850" cy="827088"/>
        </p:xfrm>
        <a:graphic>
          <a:graphicData uri="http://schemas.openxmlformats.org/presentationml/2006/ole">
            <mc:AlternateContent xmlns:mc="http://schemas.openxmlformats.org/markup-compatibility/2006">
              <mc:Choice xmlns:v="urn:schemas-microsoft-com:vml" Requires="v">
                <p:oleObj spid="_x0000_s21600" name="公式" r:id="rId3" imgW="933579" imgH="380970" progId="Equation.3">
                  <p:embed/>
                </p:oleObj>
              </mc:Choice>
              <mc:Fallback>
                <p:oleObj name="公式" r:id="rId3" imgW="933579" imgH="380970" progId="Equation.3">
                  <p:embed/>
                  <p:pic>
                    <p:nvPicPr>
                      <p:cNvPr id="6656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918643"/>
                        <a:ext cx="197485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 name="Object 12"/>
          <p:cNvGraphicFramePr>
            <a:graphicFrameLocks noChangeAspect="1"/>
          </p:cNvGraphicFramePr>
          <p:nvPr>
            <p:extLst>
              <p:ext uri="{D42A27DB-BD31-4B8C-83A1-F6EECF244321}">
                <p14:modId xmlns:p14="http://schemas.microsoft.com/office/powerpoint/2010/main" val="1266131294"/>
              </p:ext>
            </p:extLst>
          </p:nvPr>
        </p:nvGraphicFramePr>
        <p:xfrm>
          <a:off x="3863752" y="1826815"/>
          <a:ext cx="2503488" cy="835025"/>
        </p:xfrm>
        <a:graphic>
          <a:graphicData uri="http://schemas.openxmlformats.org/presentationml/2006/ole">
            <mc:AlternateContent xmlns:mc="http://schemas.openxmlformats.org/markup-compatibility/2006">
              <mc:Choice xmlns:v="urn:schemas-microsoft-com:vml" Requires="v">
                <p:oleObj spid="_x0000_s21601" name="公式" r:id="rId5" imgW="1247744" imgH="409590" progId="Equation.3">
                  <p:embed/>
                </p:oleObj>
              </mc:Choice>
              <mc:Fallback>
                <p:oleObj name="公式" r:id="rId5" imgW="1247744" imgH="409590" progId="Equation.3">
                  <p:embed/>
                  <p:pic>
                    <p:nvPicPr>
                      <p:cNvPr id="66567"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1826815"/>
                        <a:ext cx="25034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775975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271464" y="340913"/>
            <a:ext cx="5735562"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阀门内部流动数值模拟</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7" name="Picture 4" descr="三维网格图"/>
          <p:cNvPicPr>
            <a:picLocks noChangeAspect="1" noChangeArrowheads="1"/>
          </p:cNvPicPr>
          <p:nvPr/>
        </p:nvPicPr>
        <p:blipFill>
          <a:blip r:embed="rId2">
            <a:grayscl/>
            <a:extLst>
              <a:ext uri="{28A0092B-C50C-407E-A947-70E740481C1C}">
                <a14:useLocalDpi xmlns:a14="http://schemas.microsoft.com/office/drawing/2010/main" val="0"/>
              </a:ext>
            </a:extLst>
          </a:blip>
          <a:srcRect l="15187" b="14983"/>
          <a:stretch>
            <a:fillRect/>
          </a:stretch>
        </p:blipFill>
        <p:spPr bwMode="auto">
          <a:xfrm>
            <a:off x="479376" y="1545531"/>
            <a:ext cx="7019687"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调节阀剖视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320" y="9945"/>
            <a:ext cx="3048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调节阀结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315" y="2780928"/>
            <a:ext cx="51054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337964"/>
      </p:ext>
    </p:extLst>
  </p:cSld>
  <p:clrMapOvr>
    <a:masterClrMapping/>
  </p:clrMapOvr>
</p:sld>
</file>

<file path=ppt/theme/theme1.xml><?xml version="1.0" encoding="utf-8"?>
<a:theme xmlns:a="http://schemas.openxmlformats.org/drawingml/2006/main" name="024betty_wave">
  <a:themeElements>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fontScheme name="024betty_wav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024betty_wave 1">
        <a:dk1>
          <a:srgbClr val="000000"/>
        </a:dk1>
        <a:lt1>
          <a:srgbClr val="FFFFFF"/>
        </a:lt1>
        <a:dk2>
          <a:srgbClr val="003060"/>
        </a:dk2>
        <a:lt2>
          <a:srgbClr val="969696"/>
        </a:lt2>
        <a:accent1>
          <a:srgbClr val="FF9900"/>
        </a:accent1>
        <a:accent2>
          <a:srgbClr val="336387"/>
        </a:accent2>
        <a:accent3>
          <a:srgbClr val="FFFFFF"/>
        </a:accent3>
        <a:accent4>
          <a:srgbClr val="000000"/>
        </a:accent4>
        <a:accent5>
          <a:srgbClr val="FFCAAA"/>
        </a:accent5>
        <a:accent6>
          <a:srgbClr val="2D597A"/>
        </a:accent6>
        <a:hlink>
          <a:srgbClr val="66CAE2"/>
        </a:hlink>
        <a:folHlink>
          <a:srgbClr val="CCECFF"/>
        </a:folHlink>
      </a:clrScheme>
      <a:clrMap bg1="lt1" tx1="dk1" bg2="lt2" tx2="dk2" accent1="accent1" accent2="accent2" accent3="accent3" accent4="accent4" accent5="accent5" accent6="accent6" hlink="hlink" folHlink="folHlink"/>
    </a:extraClrScheme>
    <a:extraClrScheme>
      <a:clrScheme name="024betty_wave 2">
        <a:dk1>
          <a:srgbClr val="000000"/>
        </a:dk1>
        <a:lt1>
          <a:srgbClr val="FFFFFF"/>
        </a:lt1>
        <a:dk2>
          <a:srgbClr val="000066"/>
        </a:dk2>
        <a:lt2>
          <a:srgbClr val="969696"/>
        </a:lt2>
        <a:accent1>
          <a:srgbClr val="33CCCC"/>
        </a:accent1>
        <a:accent2>
          <a:srgbClr val="333399"/>
        </a:accent2>
        <a:accent3>
          <a:srgbClr val="FFFFFF"/>
        </a:accent3>
        <a:accent4>
          <a:srgbClr val="000000"/>
        </a:accent4>
        <a:accent5>
          <a:srgbClr val="ADE2E2"/>
        </a:accent5>
        <a:accent6>
          <a:srgbClr val="2D2D8A"/>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clrMap bg1="lt1" tx1="dk1" bg2="lt2" tx2="dk2" accent1="accent1" accent2="accent2" accent3="accent3" accent4="accent4" accent5="accent5" accent6="accent6" hlink="hlink" folHlink="folHlink"/>
    </a:extraClrScheme>
    <a:extraClrScheme>
      <a:clrScheme name="024betty_wave 4">
        <a:dk1>
          <a:srgbClr val="000000"/>
        </a:dk1>
        <a:lt1>
          <a:srgbClr val="FFFFFF"/>
        </a:lt1>
        <a:dk2>
          <a:srgbClr val="003060"/>
        </a:dk2>
        <a:lt2>
          <a:srgbClr val="969696"/>
        </a:lt2>
        <a:accent1>
          <a:srgbClr val="CCCC00"/>
        </a:accent1>
        <a:accent2>
          <a:srgbClr val="336387"/>
        </a:accent2>
        <a:accent3>
          <a:srgbClr val="FFFFFF"/>
        </a:accent3>
        <a:accent4>
          <a:srgbClr val="000000"/>
        </a:accent4>
        <a:accent5>
          <a:srgbClr val="E2E2AA"/>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经典PPT教学模板.ppt [兼容模式]" id="{D9083A99-5511-4E92-9E24-9983C54A92C8}" vid="{49B2D637-67D3-4D1E-A42D-AE53299A7F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3658</TotalTime>
  <Words>3480</Words>
  <Application>Microsoft Office PowerPoint</Application>
  <PresentationFormat>宽屏</PresentationFormat>
  <Paragraphs>448</Paragraphs>
  <Slides>80</Slides>
  <Notes>12</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80</vt:i4>
      </vt:variant>
    </vt:vector>
  </HeadingPairs>
  <TitlesOfParts>
    <vt:vector size="101" baseType="lpstr">
      <vt:lpstr>Gulim</vt:lpstr>
      <vt:lpstr>等线</vt:lpstr>
      <vt:lpstr>仿宋</vt:lpstr>
      <vt:lpstr>黑体</vt:lpstr>
      <vt:lpstr>楷体</vt:lpstr>
      <vt:lpstr>楷体_GB2312</vt:lpstr>
      <vt:lpstr>隶书</vt:lpstr>
      <vt:lpstr>宋体</vt:lpstr>
      <vt:lpstr>Arial</vt:lpstr>
      <vt:lpstr>Arial Black</vt:lpstr>
      <vt:lpstr>Cambria Math</vt:lpstr>
      <vt:lpstr>Lucida Sans Unicode</vt:lpstr>
      <vt:lpstr>Symbol</vt:lpstr>
      <vt:lpstr>Tahoma</vt:lpstr>
      <vt:lpstr>Times New Roman</vt:lpstr>
      <vt:lpstr>Verdana</vt:lpstr>
      <vt:lpstr>Wingdings</vt:lpstr>
      <vt:lpstr>024betty_wave</vt:lpstr>
      <vt:lpstr>公式</vt:lpstr>
      <vt:lpstr>Equation</vt:lpstr>
      <vt:lpstr>Equation.3</vt:lpstr>
      <vt:lpstr>计算流体力学与程序设计</vt:lpstr>
      <vt:lpstr>PowerPoint 演示文稿</vt:lpstr>
      <vt:lpstr>PowerPoint 演示文稿</vt:lpstr>
      <vt:lpstr>PowerPoint 演示文稿</vt:lpstr>
      <vt:lpstr>PowerPoint 演示文稿</vt:lpstr>
      <vt:lpstr>第一讲  计算流体力学的概念和意义</vt:lpstr>
      <vt:lpstr>PowerPoint 演示文稿</vt:lpstr>
      <vt:lpstr>PowerPoint 演示文稿</vt:lpstr>
      <vt:lpstr>PowerPoint 演示文稿</vt:lpstr>
      <vt:lpstr>阀门内部的速度分布</vt:lpstr>
      <vt:lpstr>PowerPoint 演示文稿</vt:lpstr>
      <vt:lpstr>PowerPoint 演示文稿</vt:lpstr>
      <vt:lpstr>PowerPoint 演示文稿</vt:lpstr>
      <vt:lpstr>PowerPoint 演示文稿</vt:lpstr>
      <vt:lpstr>PowerPoint 演示文稿</vt:lpstr>
      <vt:lpstr>CFD研究步骤</vt:lpstr>
      <vt:lpstr>PowerPoint 演示文稿</vt:lpstr>
      <vt:lpstr>计算流体力学的特点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第二讲 流体力学的方程</vt:lpstr>
      <vt:lpstr>PowerPoint 演示文稿</vt:lpstr>
      <vt:lpstr>流体力学的基本方程</vt:lpstr>
      <vt:lpstr>流体力学的方程简化</vt:lpstr>
      <vt:lpstr>PowerPoint 演示文稿</vt:lpstr>
      <vt:lpstr>PowerPoint 演示文稿</vt:lpstr>
      <vt:lpstr>方程简化的主要方向</vt:lpstr>
      <vt:lpstr>PowerPoint 演示文稿</vt:lpstr>
      <vt:lpstr>流体力学的附加方程、关系式</vt:lpstr>
      <vt:lpstr>流体力学方程的多种型式</vt:lpstr>
      <vt:lpstr>PowerPoint 演示文稿</vt:lpstr>
      <vt:lpstr>守恒型（Euler方程）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 引言</vt:lpstr>
      <vt:lpstr>3.2 拟线性偏微分方程的分类</vt:lpstr>
      <vt:lpstr>PowerPoint 演示文稿</vt:lpstr>
      <vt:lpstr>PowerPoint 演示文稿</vt:lpstr>
      <vt:lpstr>PowerPoint 演示文稿</vt:lpstr>
      <vt:lpstr>3.3 确定偏微分方程类型的一般方法——特征值法</vt:lpstr>
      <vt:lpstr>3.3 特征值法-例</vt:lpstr>
      <vt:lpstr>PowerPoint 演示文稿</vt:lpstr>
      <vt:lpstr>PowerPoint 演示文稿</vt:lpstr>
      <vt:lpstr>3.4 不同类型偏微分方程的一般性质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窄带过程及白噪声过程的功率谱密度</dc:title>
  <dc:creator>User</dc:creator>
  <cp:lastModifiedBy>lee J</cp:lastModifiedBy>
  <cp:revision>204</cp:revision>
  <dcterms:created xsi:type="dcterms:W3CDTF">2012-04-20T03:08:51Z</dcterms:created>
  <dcterms:modified xsi:type="dcterms:W3CDTF">2021-03-01T14:59:30Z</dcterms:modified>
</cp:coreProperties>
</file>